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8288000" cy="10287000"/>
  <p:notesSz cx="6858000" cy="9144000"/>
  <p:embeddedFontLst>
    <p:embeddedFont>
      <p:font typeface="Agrandir" panose="020B0604020202020204" charset="0"/>
      <p:regular r:id="rId18"/>
    </p:embeddedFont>
    <p:embeddedFont>
      <p:font typeface="Agrandir Bold" panose="020B0604020202020204" charset="0"/>
      <p:regular r:id="rId19"/>
    </p:embeddedFont>
    <p:embeddedFont>
      <p:font typeface="Canva Sans" panose="020B0604020202020204" charset="0"/>
      <p:regular r:id="rId20"/>
    </p:embeddedFont>
    <p:embeddedFont>
      <p:font typeface="Canva Sans Bold" panose="020B0604020202020204" charset="0"/>
      <p:regular r:id="rId21"/>
    </p:embeddedFont>
    <p:embeddedFont>
      <p:font typeface="Londrina Solid Heavy" panose="020B0604020202020204" charset="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-26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ushal Ramoliya" userId="be87adfd9f7fcf45" providerId="LiveId" clId="{2938F1AB-FA08-43FF-80FC-025286A23CAE}"/>
    <pc:docChg chg="modSld">
      <pc:chgData name="Kaushal Ramoliya" userId="be87adfd9f7fcf45" providerId="LiveId" clId="{2938F1AB-FA08-43FF-80FC-025286A23CAE}" dt="2024-04-25T10:39:45.687" v="8" actId="207"/>
      <pc:docMkLst>
        <pc:docMk/>
      </pc:docMkLst>
      <pc:sldChg chg="modSp mod">
        <pc:chgData name="Kaushal Ramoliya" userId="be87adfd9f7fcf45" providerId="LiveId" clId="{2938F1AB-FA08-43FF-80FC-025286A23CAE}" dt="2024-04-25T10:37:38.460" v="0" actId="207"/>
        <pc:sldMkLst>
          <pc:docMk/>
          <pc:sldMk cId="0" sldId="256"/>
        </pc:sldMkLst>
        <pc:spChg chg="mod">
          <ac:chgData name="Kaushal Ramoliya" userId="be87adfd9f7fcf45" providerId="LiveId" clId="{2938F1AB-FA08-43FF-80FC-025286A23CAE}" dt="2024-04-25T10:37:38.460" v="0" actId="207"/>
          <ac:spMkLst>
            <pc:docMk/>
            <pc:sldMk cId="0" sldId="256"/>
            <ac:spMk id="5" creationId="{00000000-0000-0000-0000-000000000000}"/>
          </ac:spMkLst>
        </pc:spChg>
      </pc:sldChg>
      <pc:sldChg chg="modSp mod">
        <pc:chgData name="Kaushal Ramoliya" userId="be87adfd9f7fcf45" providerId="LiveId" clId="{2938F1AB-FA08-43FF-80FC-025286A23CAE}" dt="2024-04-25T10:39:45.687" v="8" actId="207"/>
        <pc:sldMkLst>
          <pc:docMk/>
          <pc:sldMk cId="0" sldId="265"/>
        </pc:sldMkLst>
        <pc:spChg chg="mod">
          <ac:chgData name="Kaushal Ramoliya" userId="be87adfd9f7fcf45" providerId="LiveId" clId="{2938F1AB-FA08-43FF-80FC-025286A23CAE}" dt="2024-04-25T10:39:45.687" v="8" actId="207"/>
          <ac:spMkLst>
            <pc:docMk/>
            <pc:sldMk cId="0" sldId="265"/>
            <ac:spMk id="5" creationId="{00000000-0000-0000-0000-000000000000}"/>
          </ac:spMkLst>
        </pc:spChg>
        <pc:spChg chg="mod">
          <ac:chgData name="Kaushal Ramoliya" userId="be87adfd9f7fcf45" providerId="LiveId" clId="{2938F1AB-FA08-43FF-80FC-025286A23CAE}" dt="2024-04-25T10:38:04.737" v="1" actId="207"/>
          <ac:spMkLst>
            <pc:docMk/>
            <pc:sldMk cId="0" sldId="265"/>
            <ac:spMk id="10" creationId="{00000000-0000-0000-0000-000000000000}"/>
          </ac:spMkLst>
        </pc:spChg>
        <pc:spChg chg="mod">
          <ac:chgData name="Kaushal Ramoliya" userId="be87adfd9f7fcf45" providerId="LiveId" clId="{2938F1AB-FA08-43FF-80FC-025286A23CAE}" dt="2024-04-25T10:39:41.062" v="7" actId="207"/>
          <ac:spMkLst>
            <pc:docMk/>
            <pc:sldMk cId="0" sldId="265"/>
            <ac:spMk id="11" creationId="{00000000-0000-0000-0000-000000000000}"/>
          </ac:spMkLst>
        </pc:spChg>
      </pc:sldChg>
      <pc:sldChg chg="modSp mod">
        <pc:chgData name="Kaushal Ramoliya" userId="be87adfd9f7fcf45" providerId="LiveId" clId="{2938F1AB-FA08-43FF-80FC-025286A23CAE}" dt="2024-04-25T10:39:34.151" v="6" actId="207"/>
        <pc:sldMkLst>
          <pc:docMk/>
          <pc:sldMk cId="0" sldId="266"/>
        </pc:sldMkLst>
        <pc:spChg chg="mod">
          <ac:chgData name="Kaushal Ramoliya" userId="be87adfd9f7fcf45" providerId="LiveId" clId="{2938F1AB-FA08-43FF-80FC-025286A23CAE}" dt="2024-04-25T10:39:28.928" v="5" actId="207"/>
          <ac:spMkLst>
            <pc:docMk/>
            <pc:sldMk cId="0" sldId="266"/>
            <ac:spMk id="9" creationId="{00000000-0000-0000-0000-000000000000}"/>
          </ac:spMkLst>
        </pc:spChg>
        <pc:spChg chg="mod">
          <ac:chgData name="Kaushal Ramoliya" userId="be87adfd9f7fcf45" providerId="LiveId" clId="{2938F1AB-FA08-43FF-80FC-025286A23CAE}" dt="2024-04-25T10:38:12.275" v="2" actId="207"/>
          <ac:spMkLst>
            <pc:docMk/>
            <pc:sldMk cId="0" sldId="266"/>
            <ac:spMk id="10" creationId="{00000000-0000-0000-0000-000000000000}"/>
          </ac:spMkLst>
        </pc:spChg>
        <pc:spChg chg="mod">
          <ac:chgData name="Kaushal Ramoliya" userId="be87adfd9f7fcf45" providerId="LiveId" clId="{2938F1AB-FA08-43FF-80FC-025286A23CAE}" dt="2024-04-25T10:39:34.151" v="6" actId="207"/>
          <ac:spMkLst>
            <pc:docMk/>
            <pc:sldMk cId="0" sldId="266"/>
            <ac:spMk id="11" creationId="{00000000-0000-0000-0000-000000000000}"/>
          </ac:spMkLst>
        </pc:spChg>
      </pc:sldChg>
      <pc:sldChg chg="modSp mod">
        <pc:chgData name="Kaushal Ramoliya" userId="be87adfd9f7fcf45" providerId="LiveId" clId="{2938F1AB-FA08-43FF-80FC-025286A23CAE}" dt="2024-04-25T10:38:26.018" v="3" actId="207"/>
        <pc:sldMkLst>
          <pc:docMk/>
          <pc:sldMk cId="0" sldId="270"/>
        </pc:sldMkLst>
        <pc:spChg chg="mod">
          <ac:chgData name="Kaushal Ramoliya" userId="be87adfd9f7fcf45" providerId="LiveId" clId="{2938F1AB-FA08-43FF-80FC-025286A23CAE}" dt="2024-04-25T10:38:26.018" v="3" actId="207"/>
          <ac:spMkLst>
            <pc:docMk/>
            <pc:sldMk cId="0" sldId="270"/>
            <ac:spMk id="8" creationId="{00000000-0000-0000-0000-000000000000}"/>
          </ac:spMkLst>
        </pc:spChg>
      </pc:sldChg>
      <pc:sldChg chg="modSp mod">
        <pc:chgData name="Kaushal Ramoliya" userId="be87adfd9f7fcf45" providerId="LiveId" clId="{2938F1AB-FA08-43FF-80FC-025286A23CAE}" dt="2024-04-25T10:38:32.418" v="4" actId="207"/>
        <pc:sldMkLst>
          <pc:docMk/>
          <pc:sldMk cId="0" sldId="271"/>
        </pc:sldMkLst>
        <pc:spChg chg="mod">
          <ac:chgData name="Kaushal Ramoliya" userId="be87adfd9f7fcf45" providerId="LiveId" clId="{2938F1AB-FA08-43FF-80FC-025286A23CAE}" dt="2024-04-25T10:38:32.418" v="4" actId="207"/>
          <ac:spMkLst>
            <pc:docMk/>
            <pc:sldMk cId="0" sldId="271"/>
            <ac:spMk id="8" creationId="{00000000-0000-0000-0000-00000000000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6.svg"/><Relationship Id="rId7" Type="http://schemas.openxmlformats.org/officeDocument/2006/relationships/image" Target="../media/image32.svg"/><Relationship Id="rId12" Type="http://schemas.openxmlformats.org/officeDocument/2006/relationships/image" Target="../media/image37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28.svg"/><Relationship Id="rId10" Type="http://schemas.openxmlformats.org/officeDocument/2006/relationships/image" Target="../media/image35.svg"/><Relationship Id="rId4" Type="http://schemas.openxmlformats.org/officeDocument/2006/relationships/image" Target="../media/image27.png"/><Relationship Id="rId9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26.svg"/><Relationship Id="rId7" Type="http://schemas.openxmlformats.org/officeDocument/2006/relationships/image" Target="../media/image32.svg"/><Relationship Id="rId12" Type="http://schemas.openxmlformats.org/officeDocument/2006/relationships/image" Target="../media/image42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11" Type="http://schemas.openxmlformats.org/officeDocument/2006/relationships/image" Target="../media/image41.png"/><Relationship Id="rId5" Type="http://schemas.openxmlformats.org/officeDocument/2006/relationships/image" Target="../media/image28.svg"/><Relationship Id="rId10" Type="http://schemas.openxmlformats.org/officeDocument/2006/relationships/image" Target="../media/image40.svg"/><Relationship Id="rId4" Type="http://schemas.openxmlformats.org/officeDocument/2006/relationships/image" Target="../media/image27.png"/><Relationship Id="rId9" Type="http://schemas.openxmlformats.org/officeDocument/2006/relationships/image" Target="../media/image3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28.svg"/><Relationship Id="rId7" Type="http://schemas.openxmlformats.org/officeDocument/2006/relationships/image" Target="../media/image26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26.svg"/><Relationship Id="rId7" Type="http://schemas.openxmlformats.org/officeDocument/2006/relationships/image" Target="../media/image22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26.svg"/><Relationship Id="rId7" Type="http://schemas.openxmlformats.org/officeDocument/2006/relationships/image" Target="../media/image22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4.svg"/><Relationship Id="rId7" Type="http://schemas.openxmlformats.org/officeDocument/2006/relationships/image" Target="../media/image16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0.svg"/><Relationship Id="rId4" Type="http://schemas.openxmlformats.org/officeDocument/2006/relationships/image" Target="../media/image9.png"/><Relationship Id="rId9" Type="http://schemas.openxmlformats.org/officeDocument/2006/relationships/image" Target="../media/image18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4.svg"/><Relationship Id="rId7" Type="http://schemas.openxmlformats.org/officeDocument/2006/relationships/image" Target="../media/image18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0.svg"/><Relationship Id="rId4" Type="http://schemas.openxmlformats.org/officeDocument/2006/relationships/image" Target="../media/image9.png"/><Relationship Id="rId9" Type="http://schemas.openxmlformats.org/officeDocument/2006/relationships/image" Target="../media/image16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8.svg"/><Relationship Id="rId7" Type="http://schemas.openxmlformats.org/officeDocument/2006/relationships/image" Target="../media/image22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11" Type="http://schemas.openxmlformats.org/officeDocument/2006/relationships/image" Target="../media/image18.svg"/><Relationship Id="rId5" Type="http://schemas.openxmlformats.org/officeDocument/2006/relationships/image" Target="../media/image20.svg"/><Relationship Id="rId10" Type="http://schemas.openxmlformats.org/officeDocument/2006/relationships/image" Target="../media/image17.png"/><Relationship Id="rId4" Type="http://schemas.openxmlformats.org/officeDocument/2006/relationships/image" Target="../media/image19.png"/><Relationship Id="rId9" Type="http://schemas.openxmlformats.org/officeDocument/2006/relationships/image" Target="../media/image24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8.svg"/><Relationship Id="rId7" Type="http://schemas.openxmlformats.org/officeDocument/2006/relationships/image" Target="../media/image22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11" Type="http://schemas.openxmlformats.org/officeDocument/2006/relationships/image" Target="../media/image18.svg"/><Relationship Id="rId5" Type="http://schemas.openxmlformats.org/officeDocument/2006/relationships/image" Target="../media/image20.svg"/><Relationship Id="rId10" Type="http://schemas.openxmlformats.org/officeDocument/2006/relationships/image" Target="../media/image17.png"/><Relationship Id="rId4" Type="http://schemas.openxmlformats.org/officeDocument/2006/relationships/image" Target="../media/image19.png"/><Relationship Id="rId9" Type="http://schemas.openxmlformats.org/officeDocument/2006/relationships/image" Target="../media/image24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0.svg"/><Relationship Id="rId7" Type="http://schemas.openxmlformats.org/officeDocument/2006/relationships/image" Target="../media/image24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Relationship Id="rId9" Type="http://schemas.openxmlformats.org/officeDocument/2006/relationships/image" Target="../media/image18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0.svg"/><Relationship Id="rId7" Type="http://schemas.openxmlformats.org/officeDocument/2006/relationships/image" Target="../media/image24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Relationship Id="rId9" Type="http://schemas.openxmlformats.org/officeDocument/2006/relationships/image" Target="../media/image18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6.svg"/><Relationship Id="rId7" Type="http://schemas.openxmlformats.org/officeDocument/2006/relationships/image" Target="../media/image22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eg"/><Relationship Id="rId3" Type="http://schemas.openxmlformats.org/officeDocument/2006/relationships/image" Target="../media/image26.svg"/><Relationship Id="rId7" Type="http://schemas.openxmlformats.org/officeDocument/2006/relationships/image" Target="../media/image22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227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69489" y="451569"/>
            <a:ext cx="6128163" cy="4267430"/>
          </a:xfrm>
          <a:custGeom>
            <a:avLst/>
            <a:gdLst/>
            <a:ahLst/>
            <a:cxnLst/>
            <a:rect l="l" t="t" r="r" b="b"/>
            <a:pathLst>
              <a:path w="6128163" h="4267430">
                <a:moveTo>
                  <a:pt x="0" y="0"/>
                </a:moveTo>
                <a:lnTo>
                  <a:pt x="6128164" y="0"/>
                </a:lnTo>
                <a:lnTo>
                  <a:pt x="6128164" y="4267430"/>
                </a:lnTo>
                <a:lnTo>
                  <a:pt x="0" y="42674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3265812" y="5775848"/>
            <a:ext cx="3993488" cy="3855532"/>
          </a:xfrm>
          <a:custGeom>
            <a:avLst/>
            <a:gdLst/>
            <a:ahLst/>
            <a:cxnLst/>
            <a:rect l="l" t="t" r="r" b="b"/>
            <a:pathLst>
              <a:path w="3993488" h="3855532">
                <a:moveTo>
                  <a:pt x="0" y="0"/>
                </a:moveTo>
                <a:lnTo>
                  <a:pt x="3993488" y="0"/>
                </a:lnTo>
                <a:lnTo>
                  <a:pt x="3993488" y="3855532"/>
                </a:lnTo>
                <a:lnTo>
                  <a:pt x="0" y="38555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3216988" y="1028700"/>
            <a:ext cx="4239316" cy="3067723"/>
          </a:xfrm>
          <a:custGeom>
            <a:avLst/>
            <a:gdLst/>
            <a:ahLst/>
            <a:cxnLst/>
            <a:rect l="l" t="t" r="r" b="b"/>
            <a:pathLst>
              <a:path w="4239316" h="3067723">
                <a:moveTo>
                  <a:pt x="0" y="0"/>
                </a:moveTo>
                <a:lnTo>
                  <a:pt x="4239316" y="0"/>
                </a:lnTo>
                <a:lnTo>
                  <a:pt x="4239316" y="3067723"/>
                </a:lnTo>
                <a:lnTo>
                  <a:pt x="0" y="306772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3741846" y="2362579"/>
            <a:ext cx="10804308" cy="4712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329"/>
              </a:lnSpc>
            </a:pPr>
            <a:r>
              <a:rPr lang="en-US" sz="10448" spc="365" dirty="0">
                <a:solidFill>
                  <a:schemeClr val="bg1"/>
                </a:solidFill>
                <a:latin typeface="Londrina Solid Heavy"/>
              </a:rPr>
              <a:t>THE </a:t>
            </a:r>
          </a:p>
          <a:p>
            <a:pPr algn="ctr">
              <a:lnSpc>
                <a:spcPts val="12329"/>
              </a:lnSpc>
            </a:pPr>
            <a:r>
              <a:rPr lang="en-US" sz="10448" spc="365" dirty="0">
                <a:solidFill>
                  <a:schemeClr val="bg1"/>
                </a:solidFill>
                <a:latin typeface="Londrina Solid Heavy"/>
              </a:rPr>
              <a:t>BLOOD MANAGEMENT </a:t>
            </a:r>
          </a:p>
          <a:p>
            <a:pPr marL="0" lvl="0" indent="0" algn="ctr">
              <a:lnSpc>
                <a:spcPts val="12329"/>
              </a:lnSpc>
            </a:pPr>
            <a:r>
              <a:rPr lang="en-US" sz="10448" spc="365" dirty="0">
                <a:solidFill>
                  <a:schemeClr val="bg1"/>
                </a:solidFill>
                <a:latin typeface="Londrina Solid Heavy"/>
              </a:rPr>
              <a:t>SYSTEM</a:t>
            </a:r>
          </a:p>
        </p:txBody>
      </p:sp>
      <p:sp>
        <p:nvSpPr>
          <p:cNvPr id="6" name="Freeform 6"/>
          <p:cNvSpPr/>
          <p:nvPr/>
        </p:nvSpPr>
        <p:spPr>
          <a:xfrm>
            <a:off x="1452894" y="5352975"/>
            <a:ext cx="3578302" cy="4278405"/>
          </a:xfrm>
          <a:custGeom>
            <a:avLst/>
            <a:gdLst/>
            <a:ahLst/>
            <a:cxnLst/>
            <a:rect l="l" t="t" r="r" b="b"/>
            <a:pathLst>
              <a:path w="3578302" h="4278405">
                <a:moveTo>
                  <a:pt x="0" y="0"/>
                </a:moveTo>
                <a:lnTo>
                  <a:pt x="3578302" y="0"/>
                </a:lnTo>
                <a:lnTo>
                  <a:pt x="3578302" y="4278405"/>
                </a:lnTo>
                <a:lnTo>
                  <a:pt x="0" y="427840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4153864" y="6236348"/>
            <a:ext cx="3302440" cy="3395032"/>
          </a:xfrm>
          <a:custGeom>
            <a:avLst/>
            <a:gdLst/>
            <a:ahLst/>
            <a:cxnLst/>
            <a:rect l="l" t="t" r="r" b="b"/>
            <a:pathLst>
              <a:path w="3302440" h="3395032">
                <a:moveTo>
                  <a:pt x="0" y="0"/>
                </a:moveTo>
                <a:lnTo>
                  <a:pt x="3302440" y="0"/>
                </a:lnTo>
                <a:lnTo>
                  <a:pt x="3302440" y="3395032"/>
                </a:lnTo>
                <a:lnTo>
                  <a:pt x="0" y="339503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0" y="-335090"/>
            <a:ext cx="2905787" cy="3520227"/>
          </a:xfrm>
          <a:custGeom>
            <a:avLst/>
            <a:gdLst/>
            <a:ahLst/>
            <a:cxnLst/>
            <a:rect l="l" t="t" r="r" b="b"/>
            <a:pathLst>
              <a:path w="2905787" h="3520227">
                <a:moveTo>
                  <a:pt x="0" y="0"/>
                </a:moveTo>
                <a:lnTo>
                  <a:pt x="2905787" y="0"/>
                </a:lnTo>
                <a:lnTo>
                  <a:pt x="2905787" y="3520227"/>
                </a:lnTo>
                <a:lnTo>
                  <a:pt x="0" y="352022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6293926" y="8705850"/>
            <a:ext cx="5709155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Canva Sans Bold"/>
              </a:rPr>
              <a:t>Harsh Patel (22000404)</a:t>
            </a:r>
          </a:p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Canva Sans Bold"/>
              </a:rPr>
              <a:t>Kaushal Ramoliya (22000409)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227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2018171">
            <a:off x="-695725" y="-266968"/>
            <a:ext cx="5434068" cy="3784087"/>
          </a:xfrm>
          <a:custGeom>
            <a:avLst/>
            <a:gdLst/>
            <a:ahLst/>
            <a:cxnLst/>
            <a:rect l="l" t="t" r="r" b="b"/>
            <a:pathLst>
              <a:path w="5434068" h="3784087">
                <a:moveTo>
                  <a:pt x="0" y="0"/>
                </a:moveTo>
                <a:lnTo>
                  <a:pt x="5434067" y="0"/>
                </a:lnTo>
                <a:lnTo>
                  <a:pt x="5434067" y="3784087"/>
                </a:lnTo>
                <a:lnTo>
                  <a:pt x="0" y="37840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7868924" y="8239125"/>
            <a:ext cx="2914626" cy="3278209"/>
          </a:xfrm>
          <a:custGeom>
            <a:avLst/>
            <a:gdLst/>
            <a:ahLst/>
            <a:cxnLst/>
            <a:rect l="l" t="t" r="r" b="b"/>
            <a:pathLst>
              <a:path w="2914626" h="3278209">
                <a:moveTo>
                  <a:pt x="0" y="0"/>
                </a:moveTo>
                <a:lnTo>
                  <a:pt x="2914625" y="0"/>
                </a:lnTo>
                <a:lnTo>
                  <a:pt x="2914625" y="3278209"/>
                </a:lnTo>
                <a:lnTo>
                  <a:pt x="0" y="32782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5400000">
            <a:off x="8224881" y="1338925"/>
            <a:ext cx="12038041" cy="8557953"/>
          </a:xfrm>
          <a:custGeom>
            <a:avLst/>
            <a:gdLst/>
            <a:ahLst/>
            <a:cxnLst/>
            <a:rect l="l" t="t" r="r" b="b"/>
            <a:pathLst>
              <a:path w="12038041" h="8557953">
                <a:moveTo>
                  <a:pt x="0" y="0"/>
                </a:moveTo>
                <a:lnTo>
                  <a:pt x="12038041" y="0"/>
                </a:lnTo>
                <a:lnTo>
                  <a:pt x="12038041" y="8557952"/>
                </a:lnTo>
                <a:lnTo>
                  <a:pt x="0" y="855795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5658588" y="1769087"/>
            <a:ext cx="2342084" cy="465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769"/>
              </a:lnSpc>
              <a:spcBef>
                <a:spcPct val="0"/>
              </a:spcBef>
            </a:pPr>
            <a:r>
              <a:rPr lang="en-US" sz="2899" dirty="0">
                <a:solidFill>
                  <a:schemeClr val="accent6">
                    <a:lumMod val="50000"/>
                  </a:schemeClr>
                </a:solidFill>
                <a:latin typeface="Agrandir"/>
              </a:rPr>
              <a:t>foreign key</a:t>
            </a:r>
          </a:p>
        </p:txBody>
      </p:sp>
      <p:sp>
        <p:nvSpPr>
          <p:cNvPr id="6" name="Freeform 6"/>
          <p:cNvSpPr/>
          <p:nvPr/>
        </p:nvSpPr>
        <p:spPr>
          <a:xfrm>
            <a:off x="10960291" y="2951690"/>
            <a:ext cx="6567220" cy="4383619"/>
          </a:xfrm>
          <a:custGeom>
            <a:avLst/>
            <a:gdLst/>
            <a:ahLst/>
            <a:cxnLst/>
            <a:rect l="l" t="t" r="r" b="b"/>
            <a:pathLst>
              <a:path w="6567220" h="4383619">
                <a:moveTo>
                  <a:pt x="0" y="0"/>
                </a:moveTo>
                <a:lnTo>
                  <a:pt x="6567220" y="0"/>
                </a:lnTo>
                <a:lnTo>
                  <a:pt x="6567220" y="4383620"/>
                </a:lnTo>
                <a:lnTo>
                  <a:pt x="0" y="438362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4557049">
            <a:off x="10256393" y="2886521"/>
            <a:ext cx="1447166" cy="1070903"/>
          </a:xfrm>
          <a:custGeom>
            <a:avLst/>
            <a:gdLst/>
            <a:ahLst/>
            <a:cxnLst/>
            <a:rect l="l" t="t" r="r" b="b"/>
            <a:pathLst>
              <a:path w="1447166" h="1070903">
                <a:moveTo>
                  <a:pt x="0" y="0"/>
                </a:moveTo>
                <a:lnTo>
                  <a:pt x="1447166" y="0"/>
                </a:lnTo>
                <a:lnTo>
                  <a:pt x="1447166" y="1070903"/>
                </a:lnTo>
                <a:lnTo>
                  <a:pt x="0" y="107090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6628064" y="2243159"/>
            <a:ext cx="941285" cy="1779061"/>
          </a:xfrm>
          <a:custGeom>
            <a:avLst/>
            <a:gdLst/>
            <a:ahLst/>
            <a:cxnLst/>
            <a:rect l="l" t="t" r="r" b="b"/>
            <a:pathLst>
              <a:path w="941285" h="1779061">
                <a:moveTo>
                  <a:pt x="0" y="0"/>
                </a:moveTo>
                <a:lnTo>
                  <a:pt x="941285" y="0"/>
                </a:lnTo>
                <a:lnTo>
                  <a:pt x="941285" y="1779061"/>
                </a:lnTo>
                <a:lnTo>
                  <a:pt x="0" y="177906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028700" y="3279098"/>
            <a:ext cx="7571932" cy="85382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67298" lvl="1" indent="-333649">
              <a:lnSpc>
                <a:spcPts val="4203"/>
              </a:lnSpc>
              <a:buFont typeface="Arial"/>
              <a:buChar char="•"/>
            </a:pPr>
            <a:r>
              <a:rPr lang="en-US" sz="3090">
                <a:solidFill>
                  <a:srgbClr val="FFFFFF"/>
                </a:solidFill>
                <a:latin typeface="Agrandir Bold"/>
              </a:rPr>
              <a:t>Create Table Blood_Bank:</a:t>
            </a:r>
          </a:p>
          <a:p>
            <a:pPr marL="647700" lvl="1" indent="-323850">
              <a:lnSpc>
                <a:spcPts val="408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Agrandir Bold"/>
              </a:rPr>
              <a:t>Query:-</a:t>
            </a:r>
            <a:r>
              <a:rPr lang="en-US" sz="3000">
                <a:solidFill>
                  <a:srgbClr val="FFFFFF"/>
                </a:solidFill>
                <a:latin typeface="Agrandir"/>
              </a:rPr>
              <a:t>CREATE TABLE Blood_Bank (b_id INT PRIMARY KEY,b_name VARCHAR(255),h_id INT,FOREIGN KEY (h_id) REFERENCES Hospital(h_id) );</a:t>
            </a:r>
          </a:p>
          <a:p>
            <a:pPr>
              <a:lnSpc>
                <a:spcPts val="4203"/>
              </a:lnSpc>
            </a:pPr>
            <a:endParaRPr lang="en-US" sz="3000">
              <a:solidFill>
                <a:srgbClr val="FFFFFF"/>
              </a:solidFill>
              <a:latin typeface="Agrandir"/>
            </a:endParaRPr>
          </a:p>
          <a:p>
            <a:pPr marL="667298" lvl="1" indent="-333649">
              <a:lnSpc>
                <a:spcPts val="4203"/>
              </a:lnSpc>
              <a:buFont typeface="Arial"/>
              <a:buChar char="•"/>
            </a:pPr>
            <a:r>
              <a:rPr lang="en-US" sz="3090">
                <a:solidFill>
                  <a:srgbClr val="FFFFFF"/>
                </a:solidFill>
                <a:latin typeface="Agrandir Bold"/>
              </a:rPr>
              <a:t>Insert Data:-</a:t>
            </a:r>
            <a:r>
              <a:rPr lang="en-US" sz="3090">
                <a:solidFill>
                  <a:srgbClr val="FFFFFF"/>
                </a:solidFill>
                <a:latin typeface="Agrandir"/>
              </a:rPr>
              <a:t>INSERT INTO Blood_Bank (b_id, b_name, h_id) VALUES</a:t>
            </a:r>
          </a:p>
          <a:p>
            <a:pPr marL="667298" lvl="1" indent="-333649">
              <a:lnSpc>
                <a:spcPts val="4203"/>
              </a:lnSpc>
              <a:buFont typeface="Arial"/>
              <a:buChar char="•"/>
            </a:pPr>
            <a:r>
              <a:rPr lang="en-US" sz="3090">
                <a:solidFill>
                  <a:srgbClr val="FFFFFF"/>
                </a:solidFill>
                <a:latin typeface="Agrandir"/>
              </a:rPr>
              <a:t>(101, 'Blood Bank A', 1),(102, 'Blood Bank B', 2),(103, 'Blood Bank C', 3),</a:t>
            </a:r>
          </a:p>
          <a:p>
            <a:pPr marL="667298" lvl="1" indent="-333649">
              <a:lnSpc>
                <a:spcPts val="4203"/>
              </a:lnSpc>
              <a:buFont typeface="Arial"/>
              <a:buChar char="•"/>
            </a:pPr>
            <a:r>
              <a:rPr lang="en-US" sz="3090">
                <a:solidFill>
                  <a:srgbClr val="FFFFFF"/>
                </a:solidFill>
                <a:latin typeface="Agrandir"/>
              </a:rPr>
              <a:t>(104, 'Blood Bank D', 4),(105, 'Blood Bank E', 5);</a:t>
            </a:r>
          </a:p>
          <a:p>
            <a:pPr>
              <a:lnSpc>
                <a:spcPts val="4203"/>
              </a:lnSpc>
            </a:pPr>
            <a:endParaRPr lang="en-US" sz="3090">
              <a:solidFill>
                <a:srgbClr val="FFFFFF"/>
              </a:solidFill>
              <a:latin typeface="Agrandir"/>
            </a:endParaRPr>
          </a:p>
          <a:p>
            <a:pPr>
              <a:lnSpc>
                <a:spcPts val="4203"/>
              </a:lnSpc>
            </a:pPr>
            <a:endParaRPr lang="en-US" sz="3090">
              <a:solidFill>
                <a:srgbClr val="FFFFFF"/>
              </a:solidFill>
              <a:latin typeface="Agrandir"/>
            </a:endParaRPr>
          </a:p>
          <a:p>
            <a:pPr>
              <a:lnSpc>
                <a:spcPts val="4203"/>
              </a:lnSpc>
            </a:pPr>
            <a:endParaRPr lang="en-US" sz="3090">
              <a:solidFill>
                <a:srgbClr val="FFFFFF"/>
              </a:solidFill>
              <a:latin typeface="Agrandir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2021308" y="1911962"/>
            <a:ext cx="2240192" cy="9947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752"/>
              </a:lnSpc>
            </a:pPr>
            <a:r>
              <a:rPr lang="en-US" sz="6800" dirty="0">
                <a:solidFill>
                  <a:schemeClr val="bg1"/>
                </a:solidFill>
                <a:latin typeface="Londrina Solid Heavy"/>
              </a:rPr>
              <a:t>QUERY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960291" y="1941941"/>
            <a:ext cx="2165895" cy="4653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70"/>
              </a:lnSpc>
            </a:pPr>
            <a:r>
              <a:rPr lang="en-US" sz="2900" dirty="0">
                <a:solidFill>
                  <a:schemeClr val="accent6">
                    <a:lumMod val="50000"/>
                  </a:schemeClr>
                </a:solidFill>
                <a:latin typeface="Agrandir"/>
              </a:rPr>
              <a:t>Primary Key</a:t>
            </a:r>
          </a:p>
        </p:txBody>
      </p:sp>
    </p:spTree>
  </p:cSld>
  <p:clrMapOvr>
    <a:masterClrMapping/>
  </p:clrMapOvr>
  <p:transition>
    <p:cover dir="d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227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2018171">
            <a:off x="-695725" y="-266968"/>
            <a:ext cx="5434068" cy="3784087"/>
          </a:xfrm>
          <a:custGeom>
            <a:avLst/>
            <a:gdLst/>
            <a:ahLst/>
            <a:cxnLst/>
            <a:rect l="l" t="t" r="r" b="b"/>
            <a:pathLst>
              <a:path w="5434068" h="3784087">
                <a:moveTo>
                  <a:pt x="0" y="0"/>
                </a:moveTo>
                <a:lnTo>
                  <a:pt x="5434067" y="0"/>
                </a:lnTo>
                <a:lnTo>
                  <a:pt x="5434067" y="3784087"/>
                </a:lnTo>
                <a:lnTo>
                  <a:pt x="0" y="37840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7868924" y="8239125"/>
            <a:ext cx="2914626" cy="3278209"/>
          </a:xfrm>
          <a:custGeom>
            <a:avLst/>
            <a:gdLst/>
            <a:ahLst/>
            <a:cxnLst/>
            <a:rect l="l" t="t" r="r" b="b"/>
            <a:pathLst>
              <a:path w="2914626" h="3278209">
                <a:moveTo>
                  <a:pt x="0" y="0"/>
                </a:moveTo>
                <a:lnTo>
                  <a:pt x="2914625" y="0"/>
                </a:lnTo>
                <a:lnTo>
                  <a:pt x="2914625" y="3278209"/>
                </a:lnTo>
                <a:lnTo>
                  <a:pt x="0" y="32782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5400000">
            <a:off x="8224881" y="614488"/>
            <a:ext cx="12038041" cy="8557953"/>
          </a:xfrm>
          <a:custGeom>
            <a:avLst/>
            <a:gdLst/>
            <a:ahLst/>
            <a:cxnLst/>
            <a:rect l="l" t="t" r="r" b="b"/>
            <a:pathLst>
              <a:path w="12038041" h="8557953">
                <a:moveTo>
                  <a:pt x="0" y="0"/>
                </a:moveTo>
                <a:lnTo>
                  <a:pt x="12038041" y="0"/>
                </a:lnTo>
                <a:lnTo>
                  <a:pt x="12038041" y="8557953"/>
                </a:lnTo>
                <a:lnTo>
                  <a:pt x="0" y="855795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1466590" y="1226332"/>
            <a:ext cx="7764917" cy="5464983"/>
          </a:xfrm>
          <a:custGeom>
            <a:avLst/>
            <a:gdLst/>
            <a:ahLst/>
            <a:cxnLst/>
            <a:rect l="l" t="t" r="r" b="b"/>
            <a:pathLst>
              <a:path w="7764917" h="5464983">
                <a:moveTo>
                  <a:pt x="0" y="0"/>
                </a:moveTo>
                <a:lnTo>
                  <a:pt x="7764917" y="0"/>
                </a:lnTo>
                <a:lnTo>
                  <a:pt x="7764917" y="5464982"/>
                </a:lnTo>
                <a:lnTo>
                  <a:pt x="0" y="546498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4717949">
            <a:off x="10977188" y="3744277"/>
            <a:ext cx="1447166" cy="1070903"/>
          </a:xfrm>
          <a:custGeom>
            <a:avLst/>
            <a:gdLst/>
            <a:ahLst/>
            <a:cxnLst/>
            <a:rect l="l" t="t" r="r" b="b"/>
            <a:pathLst>
              <a:path w="1447166" h="1070903">
                <a:moveTo>
                  <a:pt x="0" y="0"/>
                </a:moveTo>
                <a:lnTo>
                  <a:pt x="1447167" y="0"/>
                </a:lnTo>
                <a:lnTo>
                  <a:pt x="1447167" y="1070903"/>
                </a:lnTo>
                <a:lnTo>
                  <a:pt x="0" y="107090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5658588" y="3724059"/>
            <a:ext cx="1268319" cy="1962582"/>
          </a:xfrm>
          <a:custGeom>
            <a:avLst/>
            <a:gdLst/>
            <a:ahLst/>
            <a:cxnLst/>
            <a:rect l="l" t="t" r="r" b="b"/>
            <a:pathLst>
              <a:path w="1268319" h="1962582">
                <a:moveTo>
                  <a:pt x="0" y="0"/>
                </a:moveTo>
                <a:lnTo>
                  <a:pt x="1268319" y="0"/>
                </a:lnTo>
                <a:lnTo>
                  <a:pt x="1268319" y="1962582"/>
                </a:lnTo>
                <a:lnTo>
                  <a:pt x="0" y="196258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028700" y="3298148"/>
            <a:ext cx="7944700" cy="46920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>
              <a:lnSpc>
                <a:spcPts val="408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Agrandir Bold"/>
              </a:rPr>
              <a:t>Create Table login :</a:t>
            </a:r>
          </a:p>
          <a:p>
            <a:pPr marL="647700" lvl="1" indent="-323850">
              <a:lnSpc>
                <a:spcPts val="408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Agrandir Bold"/>
              </a:rPr>
              <a:t>Query:-</a:t>
            </a:r>
            <a:r>
              <a:rPr lang="en-US" sz="3000">
                <a:solidFill>
                  <a:srgbClr val="FFFFFF"/>
                </a:solidFill>
                <a:latin typeface="Agrandir"/>
              </a:rPr>
              <a:t>CREATE TABLE login ( id INT PRIMARY KEY,username VARCHAR(50) NOT NULL UNIQUE,password VARCHAR(100) NOT NULL);</a:t>
            </a:r>
          </a:p>
          <a:p>
            <a:pPr>
              <a:lnSpc>
                <a:spcPts val="4080"/>
              </a:lnSpc>
            </a:pPr>
            <a:endParaRPr lang="en-US" sz="3000">
              <a:solidFill>
                <a:srgbClr val="FFFFFF"/>
              </a:solidFill>
              <a:latin typeface="Agrandir"/>
            </a:endParaRPr>
          </a:p>
          <a:p>
            <a:pPr>
              <a:lnSpc>
                <a:spcPts val="4080"/>
              </a:lnSpc>
            </a:pPr>
            <a:endParaRPr lang="en-US" sz="3000">
              <a:solidFill>
                <a:srgbClr val="FFFFFF"/>
              </a:solidFill>
              <a:latin typeface="Agrandir"/>
            </a:endParaRPr>
          </a:p>
          <a:p>
            <a:pPr>
              <a:lnSpc>
                <a:spcPts val="4080"/>
              </a:lnSpc>
            </a:pPr>
            <a:endParaRPr lang="en-US" sz="3000">
              <a:solidFill>
                <a:srgbClr val="FFFFFF"/>
              </a:solidFill>
              <a:latin typeface="Agrandir"/>
            </a:endParaRPr>
          </a:p>
          <a:p>
            <a:pPr>
              <a:lnSpc>
                <a:spcPts val="4080"/>
              </a:lnSpc>
            </a:pPr>
            <a:endParaRPr lang="en-US" sz="3000">
              <a:solidFill>
                <a:srgbClr val="FFFFFF"/>
              </a:solidFill>
              <a:latin typeface="Agrandir"/>
            </a:endParaRPr>
          </a:p>
        </p:txBody>
      </p:sp>
      <p:sp>
        <p:nvSpPr>
          <p:cNvPr id="9" name="TextBox 9"/>
          <p:cNvSpPr txBox="1"/>
          <p:nvPr/>
        </p:nvSpPr>
        <p:spPr>
          <a:xfrm rot="-1510894">
            <a:off x="10595684" y="2632808"/>
            <a:ext cx="2165895" cy="4653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70"/>
              </a:lnSpc>
            </a:pPr>
            <a:r>
              <a:rPr lang="en-US" sz="2900" dirty="0">
                <a:solidFill>
                  <a:schemeClr val="accent6">
                    <a:lumMod val="50000"/>
                  </a:schemeClr>
                </a:solidFill>
                <a:latin typeface="Agrandir"/>
              </a:rPr>
              <a:t>User Name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674609" y="1254907"/>
            <a:ext cx="6659506" cy="9882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631"/>
              </a:lnSpc>
            </a:pPr>
            <a:r>
              <a:rPr lang="en-US" sz="6694" dirty="0">
                <a:solidFill>
                  <a:schemeClr val="bg1"/>
                </a:solidFill>
                <a:latin typeface="Londrina Solid Heavy"/>
              </a:rPr>
              <a:t>DATABASE SECURITY</a:t>
            </a:r>
          </a:p>
        </p:txBody>
      </p:sp>
      <p:sp>
        <p:nvSpPr>
          <p:cNvPr id="11" name="TextBox 11"/>
          <p:cNvSpPr txBox="1"/>
          <p:nvPr/>
        </p:nvSpPr>
        <p:spPr>
          <a:xfrm rot="911268">
            <a:off x="15223359" y="3011716"/>
            <a:ext cx="2165895" cy="4653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70"/>
              </a:lnSpc>
            </a:pPr>
            <a:r>
              <a:rPr lang="en-US" sz="2900" dirty="0">
                <a:solidFill>
                  <a:schemeClr val="accent6">
                    <a:lumMod val="50000"/>
                  </a:schemeClr>
                </a:solidFill>
                <a:latin typeface="Agrandir"/>
              </a:rPr>
              <a:t>Password</a:t>
            </a:r>
          </a:p>
        </p:txBody>
      </p:sp>
    </p:spTree>
  </p:cSld>
  <p:clrMapOvr>
    <a:masterClrMapping/>
  </p:clrMapOvr>
  <p:transition>
    <p:cover dir="d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227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420054" y="8409558"/>
            <a:ext cx="2914626" cy="3278209"/>
          </a:xfrm>
          <a:custGeom>
            <a:avLst/>
            <a:gdLst/>
            <a:ahLst/>
            <a:cxnLst/>
            <a:rect l="l" t="t" r="r" b="b"/>
            <a:pathLst>
              <a:path w="2914626" h="3278209">
                <a:moveTo>
                  <a:pt x="0" y="0"/>
                </a:moveTo>
                <a:lnTo>
                  <a:pt x="2914626" y="0"/>
                </a:lnTo>
                <a:lnTo>
                  <a:pt x="2914626" y="3278209"/>
                </a:lnTo>
                <a:lnTo>
                  <a:pt x="0" y="32782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0800000">
            <a:off x="1211325" y="3166068"/>
            <a:ext cx="15666042" cy="8311076"/>
          </a:xfrm>
          <a:custGeom>
            <a:avLst/>
            <a:gdLst/>
            <a:ahLst/>
            <a:cxnLst/>
            <a:rect l="l" t="t" r="r" b="b"/>
            <a:pathLst>
              <a:path w="15666042" h="8311076">
                <a:moveTo>
                  <a:pt x="0" y="0"/>
                </a:moveTo>
                <a:lnTo>
                  <a:pt x="15666042" y="0"/>
                </a:lnTo>
                <a:lnTo>
                  <a:pt x="15666042" y="8311076"/>
                </a:lnTo>
                <a:lnTo>
                  <a:pt x="0" y="83110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13463" b="-20540"/>
            </a:stretch>
          </a:blipFill>
        </p:spPr>
      </p:sp>
      <p:sp>
        <p:nvSpPr>
          <p:cNvPr id="4" name="Freeform 4"/>
          <p:cNvSpPr/>
          <p:nvPr/>
        </p:nvSpPr>
        <p:spPr>
          <a:xfrm rot="-2018171">
            <a:off x="-695725" y="-266968"/>
            <a:ext cx="5434068" cy="3784087"/>
          </a:xfrm>
          <a:custGeom>
            <a:avLst/>
            <a:gdLst/>
            <a:ahLst/>
            <a:cxnLst/>
            <a:rect l="l" t="t" r="r" b="b"/>
            <a:pathLst>
              <a:path w="5434068" h="3784087">
                <a:moveTo>
                  <a:pt x="0" y="0"/>
                </a:moveTo>
                <a:lnTo>
                  <a:pt x="5434067" y="0"/>
                </a:lnTo>
                <a:lnTo>
                  <a:pt x="5434067" y="3784087"/>
                </a:lnTo>
                <a:lnTo>
                  <a:pt x="0" y="378408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2321322" y="6875088"/>
            <a:ext cx="478873" cy="375117"/>
            <a:chOff x="0" y="0"/>
            <a:chExt cx="457200" cy="358140"/>
          </a:xfrm>
        </p:grpSpPr>
        <p:sp>
          <p:nvSpPr>
            <p:cNvPr id="6" name="Freeform 6"/>
            <p:cNvSpPr/>
            <p:nvPr/>
          </p:nvSpPr>
          <p:spPr>
            <a:xfrm>
              <a:off x="48260" y="48260"/>
              <a:ext cx="359410" cy="259080"/>
            </a:xfrm>
            <a:custGeom>
              <a:avLst/>
              <a:gdLst/>
              <a:ahLst/>
              <a:cxnLst/>
              <a:rect l="l" t="t" r="r" b="b"/>
              <a:pathLst>
                <a:path w="359410" h="259080">
                  <a:moveTo>
                    <a:pt x="44450" y="96520"/>
                  </a:moveTo>
                  <a:cubicBezTo>
                    <a:pt x="160020" y="201930"/>
                    <a:pt x="165100" y="194310"/>
                    <a:pt x="176530" y="184150"/>
                  </a:cubicBezTo>
                  <a:cubicBezTo>
                    <a:pt x="207010" y="157480"/>
                    <a:pt x="280670" y="33020"/>
                    <a:pt x="312420" y="11430"/>
                  </a:cubicBezTo>
                  <a:cubicBezTo>
                    <a:pt x="323850" y="3810"/>
                    <a:pt x="334010" y="0"/>
                    <a:pt x="341630" y="2540"/>
                  </a:cubicBezTo>
                  <a:cubicBezTo>
                    <a:pt x="349250" y="3810"/>
                    <a:pt x="356870" y="13970"/>
                    <a:pt x="358140" y="20320"/>
                  </a:cubicBezTo>
                  <a:cubicBezTo>
                    <a:pt x="359410" y="26670"/>
                    <a:pt x="356870" y="38100"/>
                    <a:pt x="351790" y="43180"/>
                  </a:cubicBezTo>
                  <a:cubicBezTo>
                    <a:pt x="346710" y="48260"/>
                    <a:pt x="336550" y="53340"/>
                    <a:pt x="328930" y="52070"/>
                  </a:cubicBezTo>
                  <a:cubicBezTo>
                    <a:pt x="321310" y="50800"/>
                    <a:pt x="308610" y="36830"/>
                    <a:pt x="307340" y="29210"/>
                  </a:cubicBezTo>
                  <a:cubicBezTo>
                    <a:pt x="306070" y="22860"/>
                    <a:pt x="309880" y="11430"/>
                    <a:pt x="316230" y="7620"/>
                  </a:cubicBezTo>
                  <a:cubicBezTo>
                    <a:pt x="322580" y="2540"/>
                    <a:pt x="340360" y="0"/>
                    <a:pt x="346710" y="5080"/>
                  </a:cubicBezTo>
                  <a:cubicBezTo>
                    <a:pt x="353060" y="10160"/>
                    <a:pt x="356870" y="26670"/>
                    <a:pt x="353060" y="41910"/>
                  </a:cubicBezTo>
                  <a:cubicBezTo>
                    <a:pt x="342900" y="80010"/>
                    <a:pt x="251460" y="181610"/>
                    <a:pt x="213360" y="218440"/>
                  </a:cubicBezTo>
                  <a:cubicBezTo>
                    <a:pt x="191770" y="238760"/>
                    <a:pt x="176530" y="259080"/>
                    <a:pt x="156210" y="259080"/>
                  </a:cubicBezTo>
                  <a:cubicBezTo>
                    <a:pt x="134620" y="259080"/>
                    <a:pt x="109220" y="233680"/>
                    <a:pt x="86360" y="214630"/>
                  </a:cubicBezTo>
                  <a:cubicBezTo>
                    <a:pt x="58420" y="191770"/>
                    <a:pt x="8890" y="148590"/>
                    <a:pt x="2540" y="124460"/>
                  </a:cubicBezTo>
                  <a:cubicBezTo>
                    <a:pt x="0" y="111760"/>
                    <a:pt x="3810" y="96520"/>
                    <a:pt x="11430" y="91440"/>
                  </a:cubicBezTo>
                  <a:cubicBezTo>
                    <a:pt x="19050" y="86360"/>
                    <a:pt x="44450" y="96520"/>
                    <a:pt x="44450" y="96520"/>
                  </a:cubicBezTo>
                </a:path>
              </a:pathLst>
            </a:custGeom>
            <a:solidFill>
              <a:srgbClr val="000000">
                <a:alpha val="0"/>
              </a:srgbClr>
            </a:solidFill>
            <a:ln cap="sq">
              <a:noFill/>
              <a:prstDash val="solid"/>
              <a:miter/>
            </a:ln>
          </p:spPr>
        </p:sp>
      </p:grpSp>
      <p:sp>
        <p:nvSpPr>
          <p:cNvPr id="7" name="Freeform 7"/>
          <p:cNvSpPr/>
          <p:nvPr/>
        </p:nvSpPr>
        <p:spPr>
          <a:xfrm>
            <a:off x="9341729" y="4074584"/>
            <a:ext cx="6715713" cy="4768772"/>
          </a:xfrm>
          <a:custGeom>
            <a:avLst/>
            <a:gdLst/>
            <a:ahLst/>
            <a:cxnLst/>
            <a:rect l="l" t="t" r="r" b="b"/>
            <a:pathLst>
              <a:path w="6715713" h="4768772">
                <a:moveTo>
                  <a:pt x="0" y="0"/>
                </a:moveTo>
                <a:lnTo>
                  <a:pt x="6715713" y="0"/>
                </a:lnTo>
                <a:lnTo>
                  <a:pt x="6715713" y="4768772"/>
                </a:lnTo>
                <a:lnTo>
                  <a:pt x="0" y="476877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5588414" y="974781"/>
            <a:ext cx="7111171" cy="1975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752"/>
              </a:lnSpc>
            </a:pPr>
            <a:r>
              <a:rPr lang="en-US" sz="6800">
                <a:solidFill>
                  <a:srgbClr val="A2272C"/>
                </a:solidFill>
                <a:latin typeface="Londrina Solid Heavy"/>
              </a:rPr>
              <a:t>LINKING MYSQL WITH PYTHON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859456" y="3695643"/>
            <a:ext cx="6579587" cy="6235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>
              <a:lnSpc>
                <a:spcPts val="4080"/>
              </a:lnSpc>
              <a:buFont typeface="Arial"/>
              <a:buChar char="•"/>
            </a:pPr>
            <a:r>
              <a:rPr lang="en-US" sz="3000">
                <a:solidFill>
                  <a:srgbClr val="A2272C"/>
                </a:solidFill>
                <a:latin typeface="Agrandir Bold"/>
              </a:rPr>
              <a:t>Import mysql. connector.</a:t>
            </a:r>
          </a:p>
          <a:p>
            <a:pPr>
              <a:lnSpc>
                <a:spcPts val="4080"/>
              </a:lnSpc>
            </a:pPr>
            <a:endParaRPr lang="en-US" sz="3000">
              <a:solidFill>
                <a:srgbClr val="A2272C"/>
              </a:solidFill>
              <a:latin typeface="Agrandir Bold"/>
            </a:endParaRPr>
          </a:p>
          <a:p>
            <a:pPr marL="647700" lvl="1" indent="-323850">
              <a:lnSpc>
                <a:spcPts val="4080"/>
              </a:lnSpc>
              <a:buFont typeface="Arial"/>
              <a:buChar char="•"/>
            </a:pPr>
            <a:r>
              <a:rPr lang="en-US" sz="3000">
                <a:solidFill>
                  <a:srgbClr val="A2272C"/>
                </a:solidFill>
                <a:latin typeface="Agrandir Bold"/>
              </a:rPr>
              <a:t>Establish connection: </a:t>
            </a:r>
            <a:r>
              <a:rPr lang="en-US" sz="3000">
                <a:solidFill>
                  <a:srgbClr val="A2272C"/>
                </a:solidFill>
                <a:latin typeface="Agrandir"/>
              </a:rPr>
              <a:t>mysql.connector.connect().</a:t>
            </a:r>
          </a:p>
          <a:p>
            <a:pPr>
              <a:lnSpc>
                <a:spcPts val="4080"/>
              </a:lnSpc>
            </a:pPr>
            <a:endParaRPr lang="en-US" sz="3000">
              <a:solidFill>
                <a:srgbClr val="A2272C"/>
              </a:solidFill>
              <a:latin typeface="Agrandir"/>
            </a:endParaRPr>
          </a:p>
          <a:p>
            <a:pPr marL="647700" lvl="1" indent="-323850">
              <a:lnSpc>
                <a:spcPts val="4080"/>
              </a:lnSpc>
              <a:buFont typeface="Arial"/>
              <a:buChar char="•"/>
            </a:pPr>
            <a:r>
              <a:rPr lang="en-US" sz="3000">
                <a:solidFill>
                  <a:srgbClr val="A2272C"/>
                </a:solidFill>
                <a:latin typeface="Agrandir Bold"/>
              </a:rPr>
              <a:t>Create a cursor object: </a:t>
            </a:r>
            <a:r>
              <a:rPr lang="en-US" sz="3000">
                <a:solidFill>
                  <a:srgbClr val="A2272C"/>
                </a:solidFill>
                <a:latin typeface="Agrandir"/>
              </a:rPr>
              <a:t>connection.cursor().</a:t>
            </a:r>
          </a:p>
          <a:p>
            <a:pPr>
              <a:lnSpc>
                <a:spcPts val="4080"/>
              </a:lnSpc>
            </a:pPr>
            <a:endParaRPr lang="en-US" sz="3000">
              <a:solidFill>
                <a:srgbClr val="A2272C"/>
              </a:solidFill>
              <a:latin typeface="Agrandir"/>
            </a:endParaRPr>
          </a:p>
          <a:p>
            <a:pPr marL="647700" lvl="1" indent="-323850">
              <a:lnSpc>
                <a:spcPts val="4080"/>
              </a:lnSpc>
              <a:buFont typeface="Arial"/>
              <a:buChar char="•"/>
            </a:pPr>
            <a:r>
              <a:rPr lang="en-US" sz="3000">
                <a:solidFill>
                  <a:srgbClr val="A2272C"/>
                </a:solidFill>
                <a:latin typeface="Agrandir Bold"/>
              </a:rPr>
              <a:t>Perform operations.</a:t>
            </a:r>
          </a:p>
          <a:p>
            <a:pPr>
              <a:lnSpc>
                <a:spcPts val="4080"/>
              </a:lnSpc>
            </a:pPr>
            <a:endParaRPr lang="en-US" sz="3000">
              <a:solidFill>
                <a:srgbClr val="A2272C"/>
              </a:solidFill>
              <a:latin typeface="Agrandir Bold"/>
            </a:endParaRPr>
          </a:p>
          <a:p>
            <a:pPr marL="647700" lvl="1" indent="-323850">
              <a:lnSpc>
                <a:spcPts val="4080"/>
              </a:lnSpc>
              <a:buFont typeface="Arial"/>
              <a:buChar char="•"/>
            </a:pPr>
            <a:r>
              <a:rPr lang="en-US" sz="3000">
                <a:solidFill>
                  <a:srgbClr val="A2272C"/>
                </a:solidFill>
                <a:latin typeface="Agrandir Bold"/>
              </a:rPr>
              <a:t>Close connection: </a:t>
            </a:r>
            <a:r>
              <a:rPr lang="en-US" sz="3000">
                <a:solidFill>
                  <a:srgbClr val="A2272C"/>
                </a:solidFill>
                <a:latin typeface="Agrandir"/>
              </a:rPr>
              <a:t>connection.close().</a:t>
            </a:r>
          </a:p>
        </p:txBody>
      </p:sp>
    </p:spTree>
  </p:cSld>
  <p:clrMapOvr>
    <a:masterClrMapping/>
  </p:clrMapOvr>
  <p:transition>
    <p:cover dir="d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C5B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916977">
            <a:off x="172376" y="-658221"/>
            <a:ext cx="5434068" cy="3784087"/>
          </a:xfrm>
          <a:custGeom>
            <a:avLst/>
            <a:gdLst/>
            <a:ahLst/>
            <a:cxnLst/>
            <a:rect l="l" t="t" r="r" b="b"/>
            <a:pathLst>
              <a:path w="5434068" h="3784087">
                <a:moveTo>
                  <a:pt x="0" y="0"/>
                </a:moveTo>
                <a:lnTo>
                  <a:pt x="5434068" y="0"/>
                </a:lnTo>
                <a:lnTo>
                  <a:pt x="5434068" y="3784087"/>
                </a:lnTo>
                <a:lnTo>
                  <a:pt x="0" y="37840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392393" y="7364544"/>
            <a:ext cx="3658431" cy="4114800"/>
          </a:xfrm>
          <a:custGeom>
            <a:avLst/>
            <a:gdLst/>
            <a:ahLst/>
            <a:cxnLst/>
            <a:rect l="l" t="t" r="r" b="b"/>
            <a:pathLst>
              <a:path w="3658431" h="4114800">
                <a:moveTo>
                  <a:pt x="0" y="0"/>
                </a:moveTo>
                <a:lnTo>
                  <a:pt x="3658432" y="0"/>
                </a:lnTo>
                <a:lnTo>
                  <a:pt x="365843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681427" y="531159"/>
            <a:ext cx="3369397" cy="2438219"/>
          </a:xfrm>
          <a:custGeom>
            <a:avLst/>
            <a:gdLst/>
            <a:ahLst/>
            <a:cxnLst/>
            <a:rect l="l" t="t" r="r" b="b"/>
            <a:pathLst>
              <a:path w="3369397" h="2438219">
                <a:moveTo>
                  <a:pt x="0" y="0"/>
                </a:moveTo>
                <a:lnTo>
                  <a:pt x="3369398" y="0"/>
                </a:lnTo>
                <a:lnTo>
                  <a:pt x="3369398" y="2438218"/>
                </a:lnTo>
                <a:lnTo>
                  <a:pt x="0" y="243821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3801496" y="2290405"/>
            <a:ext cx="10685008" cy="7672745"/>
          </a:xfrm>
          <a:custGeom>
            <a:avLst/>
            <a:gdLst/>
            <a:ahLst/>
            <a:cxnLst/>
            <a:rect l="l" t="t" r="r" b="b"/>
            <a:pathLst>
              <a:path w="10685008" h="7672745">
                <a:moveTo>
                  <a:pt x="0" y="0"/>
                </a:moveTo>
                <a:lnTo>
                  <a:pt x="10685008" y="0"/>
                </a:lnTo>
                <a:lnTo>
                  <a:pt x="10685008" y="7672745"/>
                </a:lnTo>
                <a:lnTo>
                  <a:pt x="0" y="767274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6717355" y="755477"/>
            <a:ext cx="4853289" cy="9947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752"/>
              </a:lnSpc>
            </a:pPr>
            <a:r>
              <a:rPr lang="en-US" sz="6800">
                <a:solidFill>
                  <a:srgbClr val="A2272C"/>
                </a:solidFill>
                <a:latin typeface="Londrina Solid Heavy"/>
              </a:rPr>
              <a:t>LOGIN </a:t>
            </a:r>
          </a:p>
        </p:txBody>
      </p:sp>
    </p:spTree>
  </p:cSld>
  <p:clrMapOvr>
    <a:masterClrMapping/>
  </p:clrMapOvr>
  <p:transition>
    <p:cover dir="d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C5B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916977">
            <a:off x="172376" y="-658221"/>
            <a:ext cx="5434068" cy="3784087"/>
          </a:xfrm>
          <a:custGeom>
            <a:avLst/>
            <a:gdLst/>
            <a:ahLst/>
            <a:cxnLst/>
            <a:rect l="l" t="t" r="r" b="b"/>
            <a:pathLst>
              <a:path w="5434068" h="3784087">
                <a:moveTo>
                  <a:pt x="0" y="0"/>
                </a:moveTo>
                <a:lnTo>
                  <a:pt x="5434068" y="0"/>
                </a:lnTo>
                <a:lnTo>
                  <a:pt x="5434068" y="3784087"/>
                </a:lnTo>
                <a:lnTo>
                  <a:pt x="0" y="37840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392393" y="7364544"/>
            <a:ext cx="3658431" cy="4114800"/>
          </a:xfrm>
          <a:custGeom>
            <a:avLst/>
            <a:gdLst/>
            <a:ahLst/>
            <a:cxnLst/>
            <a:rect l="l" t="t" r="r" b="b"/>
            <a:pathLst>
              <a:path w="3658431" h="4114800">
                <a:moveTo>
                  <a:pt x="0" y="0"/>
                </a:moveTo>
                <a:lnTo>
                  <a:pt x="3658432" y="0"/>
                </a:lnTo>
                <a:lnTo>
                  <a:pt x="365843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681427" y="531159"/>
            <a:ext cx="3369397" cy="2438219"/>
          </a:xfrm>
          <a:custGeom>
            <a:avLst/>
            <a:gdLst/>
            <a:ahLst/>
            <a:cxnLst/>
            <a:rect l="l" t="t" r="r" b="b"/>
            <a:pathLst>
              <a:path w="3369397" h="2438219">
                <a:moveTo>
                  <a:pt x="0" y="0"/>
                </a:moveTo>
                <a:lnTo>
                  <a:pt x="3369398" y="0"/>
                </a:lnTo>
                <a:lnTo>
                  <a:pt x="3369398" y="2438218"/>
                </a:lnTo>
                <a:lnTo>
                  <a:pt x="0" y="243821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4130177" y="2179800"/>
            <a:ext cx="10012544" cy="7748401"/>
          </a:xfrm>
          <a:custGeom>
            <a:avLst/>
            <a:gdLst/>
            <a:ahLst/>
            <a:cxnLst/>
            <a:rect l="l" t="t" r="r" b="b"/>
            <a:pathLst>
              <a:path w="10012544" h="7748401">
                <a:moveTo>
                  <a:pt x="0" y="0"/>
                </a:moveTo>
                <a:lnTo>
                  <a:pt x="10012544" y="0"/>
                </a:lnTo>
                <a:lnTo>
                  <a:pt x="10012544" y="7748401"/>
                </a:lnTo>
                <a:lnTo>
                  <a:pt x="0" y="774840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6717355" y="755477"/>
            <a:ext cx="4853289" cy="9947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752"/>
              </a:lnSpc>
            </a:pPr>
            <a:r>
              <a:rPr lang="en-US" sz="6800">
                <a:solidFill>
                  <a:srgbClr val="A2272C"/>
                </a:solidFill>
                <a:latin typeface="Londrina Solid Bold"/>
              </a:rPr>
              <a:t>TABLES</a:t>
            </a:r>
          </a:p>
        </p:txBody>
      </p:sp>
    </p:spTree>
  </p:cSld>
  <p:clrMapOvr>
    <a:masterClrMapping/>
  </p:clrMapOvr>
  <p:transition>
    <p:cover dir="d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227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69489" y="451569"/>
            <a:ext cx="6128163" cy="4267430"/>
          </a:xfrm>
          <a:custGeom>
            <a:avLst/>
            <a:gdLst/>
            <a:ahLst/>
            <a:cxnLst/>
            <a:rect l="l" t="t" r="r" b="b"/>
            <a:pathLst>
              <a:path w="6128163" h="4267430">
                <a:moveTo>
                  <a:pt x="0" y="0"/>
                </a:moveTo>
                <a:lnTo>
                  <a:pt x="6128164" y="0"/>
                </a:lnTo>
                <a:lnTo>
                  <a:pt x="6128164" y="4267430"/>
                </a:lnTo>
                <a:lnTo>
                  <a:pt x="0" y="42674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3265812" y="5775848"/>
            <a:ext cx="3993488" cy="3855532"/>
          </a:xfrm>
          <a:custGeom>
            <a:avLst/>
            <a:gdLst/>
            <a:ahLst/>
            <a:cxnLst/>
            <a:rect l="l" t="t" r="r" b="b"/>
            <a:pathLst>
              <a:path w="3993488" h="3855532">
                <a:moveTo>
                  <a:pt x="0" y="0"/>
                </a:moveTo>
                <a:lnTo>
                  <a:pt x="3993488" y="0"/>
                </a:lnTo>
                <a:lnTo>
                  <a:pt x="3993488" y="3855532"/>
                </a:lnTo>
                <a:lnTo>
                  <a:pt x="0" y="38555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2989568" y="1651276"/>
            <a:ext cx="4239316" cy="3067723"/>
          </a:xfrm>
          <a:custGeom>
            <a:avLst/>
            <a:gdLst/>
            <a:ahLst/>
            <a:cxnLst/>
            <a:rect l="l" t="t" r="r" b="b"/>
            <a:pathLst>
              <a:path w="4239316" h="3067723">
                <a:moveTo>
                  <a:pt x="0" y="0"/>
                </a:moveTo>
                <a:lnTo>
                  <a:pt x="4239316" y="0"/>
                </a:lnTo>
                <a:lnTo>
                  <a:pt x="4239316" y="3067723"/>
                </a:lnTo>
                <a:lnTo>
                  <a:pt x="0" y="306772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720129" y="4718999"/>
            <a:ext cx="3578302" cy="4278405"/>
          </a:xfrm>
          <a:custGeom>
            <a:avLst/>
            <a:gdLst/>
            <a:ahLst/>
            <a:cxnLst/>
            <a:rect l="l" t="t" r="r" b="b"/>
            <a:pathLst>
              <a:path w="3578302" h="4278405">
                <a:moveTo>
                  <a:pt x="0" y="0"/>
                </a:moveTo>
                <a:lnTo>
                  <a:pt x="3578303" y="0"/>
                </a:lnTo>
                <a:lnTo>
                  <a:pt x="3578303" y="4278405"/>
                </a:lnTo>
                <a:lnTo>
                  <a:pt x="0" y="427840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4153864" y="6236348"/>
            <a:ext cx="3302440" cy="3395032"/>
          </a:xfrm>
          <a:custGeom>
            <a:avLst/>
            <a:gdLst/>
            <a:ahLst/>
            <a:cxnLst/>
            <a:rect l="l" t="t" r="r" b="b"/>
            <a:pathLst>
              <a:path w="3302440" h="3395032">
                <a:moveTo>
                  <a:pt x="0" y="0"/>
                </a:moveTo>
                <a:lnTo>
                  <a:pt x="3302440" y="0"/>
                </a:lnTo>
                <a:lnTo>
                  <a:pt x="3302440" y="3395032"/>
                </a:lnTo>
                <a:lnTo>
                  <a:pt x="0" y="339503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0" y="-335090"/>
            <a:ext cx="2905787" cy="3520227"/>
          </a:xfrm>
          <a:custGeom>
            <a:avLst/>
            <a:gdLst/>
            <a:ahLst/>
            <a:cxnLst/>
            <a:rect l="l" t="t" r="r" b="b"/>
            <a:pathLst>
              <a:path w="2905787" h="3520227">
                <a:moveTo>
                  <a:pt x="0" y="0"/>
                </a:moveTo>
                <a:lnTo>
                  <a:pt x="2905787" y="0"/>
                </a:lnTo>
                <a:lnTo>
                  <a:pt x="2905787" y="3520227"/>
                </a:lnTo>
                <a:lnTo>
                  <a:pt x="0" y="352022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6302294" y="4439032"/>
            <a:ext cx="5683412" cy="14565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1285"/>
              </a:lnSpc>
            </a:pPr>
            <a:r>
              <a:rPr lang="en-US" sz="9899" dirty="0">
                <a:solidFill>
                  <a:schemeClr val="bg1"/>
                </a:solidFill>
                <a:latin typeface="Londrina Solid Heavy"/>
              </a:rPr>
              <a:t>LIVEDEMO</a:t>
            </a:r>
          </a:p>
        </p:txBody>
      </p:sp>
    </p:spTree>
  </p:cSld>
  <p:clrMapOvr>
    <a:masterClrMapping/>
  </p:clrMapOvr>
  <p:transition>
    <p:cover dir="d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227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69489" y="451569"/>
            <a:ext cx="6128163" cy="4267430"/>
          </a:xfrm>
          <a:custGeom>
            <a:avLst/>
            <a:gdLst/>
            <a:ahLst/>
            <a:cxnLst/>
            <a:rect l="l" t="t" r="r" b="b"/>
            <a:pathLst>
              <a:path w="6128163" h="4267430">
                <a:moveTo>
                  <a:pt x="0" y="0"/>
                </a:moveTo>
                <a:lnTo>
                  <a:pt x="6128164" y="0"/>
                </a:lnTo>
                <a:lnTo>
                  <a:pt x="6128164" y="4267430"/>
                </a:lnTo>
                <a:lnTo>
                  <a:pt x="0" y="42674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3265812" y="5775848"/>
            <a:ext cx="3993488" cy="3855532"/>
          </a:xfrm>
          <a:custGeom>
            <a:avLst/>
            <a:gdLst/>
            <a:ahLst/>
            <a:cxnLst/>
            <a:rect l="l" t="t" r="r" b="b"/>
            <a:pathLst>
              <a:path w="3993488" h="3855532">
                <a:moveTo>
                  <a:pt x="0" y="0"/>
                </a:moveTo>
                <a:lnTo>
                  <a:pt x="3993488" y="0"/>
                </a:lnTo>
                <a:lnTo>
                  <a:pt x="3993488" y="3855532"/>
                </a:lnTo>
                <a:lnTo>
                  <a:pt x="0" y="38555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2989568" y="1651276"/>
            <a:ext cx="4239316" cy="3067723"/>
          </a:xfrm>
          <a:custGeom>
            <a:avLst/>
            <a:gdLst/>
            <a:ahLst/>
            <a:cxnLst/>
            <a:rect l="l" t="t" r="r" b="b"/>
            <a:pathLst>
              <a:path w="4239316" h="3067723">
                <a:moveTo>
                  <a:pt x="0" y="0"/>
                </a:moveTo>
                <a:lnTo>
                  <a:pt x="4239316" y="0"/>
                </a:lnTo>
                <a:lnTo>
                  <a:pt x="4239316" y="3067723"/>
                </a:lnTo>
                <a:lnTo>
                  <a:pt x="0" y="306772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720129" y="4718999"/>
            <a:ext cx="3578302" cy="4278405"/>
          </a:xfrm>
          <a:custGeom>
            <a:avLst/>
            <a:gdLst/>
            <a:ahLst/>
            <a:cxnLst/>
            <a:rect l="l" t="t" r="r" b="b"/>
            <a:pathLst>
              <a:path w="3578302" h="4278405">
                <a:moveTo>
                  <a:pt x="0" y="0"/>
                </a:moveTo>
                <a:lnTo>
                  <a:pt x="3578303" y="0"/>
                </a:lnTo>
                <a:lnTo>
                  <a:pt x="3578303" y="4278405"/>
                </a:lnTo>
                <a:lnTo>
                  <a:pt x="0" y="427840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4153864" y="6236348"/>
            <a:ext cx="3302440" cy="3395032"/>
          </a:xfrm>
          <a:custGeom>
            <a:avLst/>
            <a:gdLst/>
            <a:ahLst/>
            <a:cxnLst/>
            <a:rect l="l" t="t" r="r" b="b"/>
            <a:pathLst>
              <a:path w="3302440" h="3395032">
                <a:moveTo>
                  <a:pt x="0" y="0"/>
                </a:moveTo>
                <a:lnTo>
                  <a:pt x="3302440" y="0"/>
                </a:lnTo>
                <a:lnTo>
                  <a:pt x="3302440" y="3395032"/>
                </a:lnTo>
                <a:lnTo>
                  <a:pt x="0" y="339503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0" y="-335090"/>
            <a:ext cx="2905787" cy="3520227"/>
          </a:xfrm>
          <a:custGeom>
            <a:avLst/>
            <a:gdLst/>
            <a:ahLst/>
            <a:cxnLst/>
            <a:rect l="l" t="t" r="r" b="b"/>
            <a:pathLst>
              <a:path w="2905787" h="3520227">
                <a:moveTo>
                  <a:pt x="0" y="0"/>
                </a:moveTo>
                <a:lnTo>
                  <a:pt x="2905787" y="0"/>
                </a:lnTo>
                <a:lnTo>
                  <a:pt x="2905787" y="3520227"/>
                </a:lnTo>
                <a:lnTo>
                  <a:pt x="0" y="352022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6302294" y="4439032"/>
            <a:ext cx="5683412" cy="14565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1285"/>
              </a:lnSpc>
            </a:pPr>
            <a:r>
              <a:rPr lang="en-US" sz="9899" dirty="0">
                <a:solidFill>
                  <a:schemeClr val="bg1"/>
                </a:solidFill>
                <a:latin typeface="Londrina Solid Heavy"/>
              </a:rPr>
              <a:t>THANKYOU</a:t>
            </a:r>
          </a:p>
        </p:txBody>
      </p:sp>
    </p:spTree>
  </p:cSld>
  <p:clrMapOvr>
    <a:masterClrMapping/>
  </p:clrMapOvr>
  <p:transition>
    <p:cover dir="d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C5B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2247116">
            <a:off x="13325002" y="5860356"/>
            <a:ext cx="7868596" cy="5822761"/>
          </a:xfrm>
          <a:custGeom>
            <a:avLst/>
            <a:gdLst/>
            <a:ahLst/>
            <a:cxnLst/>
            <a:rect l="l" t="t" r="r" b="b"/>
            <a:pathLst>
              <a:path w="7868596" h="5822761">
                <a:moveTo>
                  <a:pt x="0" y="0"/>
                </a:moveTo>
                <a:lnTo>
                  <a:pt x="7868596" y="0"/>
                </a:lnTo>
                <a:lnTo>
                  <a:pt x="7868596" y="5822761"/>
                </a:lnTo>
                <a:lnTo>
                  <a:pt x="0" y="58227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024657" y="2370130"/>
            <a:ext cx="3829113" cy="3936471"/>
          </a:xfrm>
          <a:custGeom>
            <a:avLst/>
            <a:gdLst/>
            <a:ahLst/>
            <a:cxnLst/>
            <a:rect l="l" t="t" r="r" b="b"/>
            <a:pathLst>
              <a:path w="3829113" h="3936471">
                <a:moveTo>
                  <a:pt x="0" y="0"/>
                </a:moveTo>
                <a:lnTo>
                  <a:pt x="3829113" y="0"/>
                </a:lnTo>
                <a:lnTo>
                  <a:pt x="3829113" y="3936471"/>
                </a:lnTo>
                <a:lnTo>
                  <a:pt x="0" y="39364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3951968" y="5143500"/>
            <a:ext cx="7193756" cy="2615911"/>
          </a:xfrm>
          <a:custGeom>
            <a:avLst/>
            <a:gdLst/>
            <a:ahLst/>
            <a:cxnLst/>
            <a:rect l="l" t="t" r="r" b="b"/>
            <a:pathLst>
              <a:path w="7193756" h="2615911">
                <a:moveTo>
                  <a:pt x="0" y="0"/>
                </a:moveTo>
                <a:lnTo>
                  <a:pt x="7193756" y="0"/>
                </a:lnTo>
                <a:lnTo>
                  <a:pt x="7193756" y="2615911"/>
                </a:lnTo>
                <a:lnTo>
                  <a:pt x="0" y="261591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10800000">
            <a:off x="1028700" y="3077148"/>
            <a:ext cx="13095331" cy="6947274"/>
          </a:xfrm>
          <a:custGeom>
            <a:avLst/>
            <a:gdLst/>
            <a:ahLst/>
            <a:cxnLst/>
            <a:rect l="l" t="t" r="r" b="b"/>
            <a:pathLst>
              <a:path w="13095331" h="6947274">
                <a:moveTo>
                  <a:pt x="0" y="0"/>
                </a:moveTo>
                <a:lnTo>
                  <a:pt x="13095331" y="0"/>
                </a:lnTo>
                <a:lnTo>
                  <a:pt x="13095331" y="6947274"/>
                </a:lnTo>
                <a:lnTo>
                  <a:pt x="0" y="694727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t="-13463" b="-20540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228351" y="733695"/>
            <a:ext cx="12723617" cy="9947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752"/>
              </a:lnSpc>
            </a:pPr>
            <a:r>
              <a:rPr lang="en-US" sz="6800">
                <a:solidFill>
                  <a:srgbClr val="A2272C"/>
                </a:solidFill>
                <a:latin typeface="Londrina Solid Heavy"/>
              </a:rPr>
              <a:t>WHAT IS A BLOOD MANAGEMENT SYSTEM?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28351" y="3111280"/>
            <a:ext cx="12430719" cy="7306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39" lvl="1" indent="-280669">
              <a:lnSpc>
                <a:spcPts val="3639"/>
              </a:lnSpc>
              <a:buFont typeface="Arial"/>
              <a:buChar char="•"/>
            </a:pPr>
            <a:r>
              <a:rPr lang="en-US" sz="2599">
                <a:solidFill>
                  <a:srgbClr val="A2272C"/>
                </a:solidFill>
                <a:latin typeface="Canva Sans"/>
              </a:rPr>
              <a:t>In India, blood banks serve to store and preserve blood for transfusion services.</a:t>
            </a:r>
          </a:p>
          <a:p>
            <a:pPr marL="561339" lvl="1" indent="-280669">
              <a:lnSpc>
                <a:spcPts val="3639"/>
              </a:lnSpc>
              <a:buFont typeface="Arial"/>
              <a:buChar char="•"/>
            </a:pPr>
            <a:r>
              <a:rPr lang="en-US" sz="2599">
                <a:solidFill>
                  <a:srgbClr val="A2272C"/>
                </a:solidFill>
                <a:latin typeface="Canva Sans"/>
              </a:rPr>
              <a:t>Blood transfusion is crucial for patients requiring blood or its products.</a:t>
            </a:r>
          </a:p>
          <a:p>
            <a:pPr marL="561339" lvl="1" indent="-280669">
              <a:lnSpc>
                <a:spcPts val="3639"/>
              </a:lnSpc>
              <a:buFont typeface="Arial"/>
              <a:buChar char="•"/>
            </a:pPr>
            <a:r>
              <a:rPr lang="en-US" sz="2599">
                <a:solidFill>
                  <a:srgbClr val="A2272C"/>
                </a:solidFill>
                <a:latin typeface="Canva Sans"/>
              </a:rPr>
              <a:t>According to a 2019 MoHFW report, major Indian cities donate around 300,000 units of blood annually.</a:t>
            </a:r>
          </a:p>
          <a:p>
            <a:pPr marL="561339" lvl="1" indent="-280669">
              <a:lnSpc>
                <a:spcPts val="3639"/>
              </a:lnSpc>
              <a:buFont typeface="Arial"/>
              <a:buChar char="•"/>
            </a:pPr>
            <a:r>
              <a:rPr lang="en-US" sz="2599">
                <a:solidFill>
                  <a:srgbClr val="A2272C"/>
                </a:solidFill>
                <a:latin typeface="Canva Sans"/>
              </a:rPr>
              <a:t>Blood banks operate at full capacity to meet demand.</a:t>
            </a:r>
          </a:p>
          <a:p>
            <a:pPr marL="561339" lvl="1" indent="-280669">
              <a:lnSpc>
                <a:spcPts val="3639"/>
              </a:lnSpc>
              <a:buFont typeface="Arial"/>
              <a:buChar char="•"/>
            </a:pPr>
            <a:r>
              <a:rPr lang="en-US" sz="2599">
                <a:solidFill>
                  <a:srgbClr val="A2272C"/>
                </a:solidFill>
                <a:latin typeface="Canva Sans"/>
              </a:rPr>
              <a:t>Manual processes in many blood banks lead to inefficiencies.</a:t>
            </a:r>
          </a:p>
          <a:p>
            <a:pPr marL="561339" lvl="1" indent="-280669">
              <a:lnSpc>
                <a:spcPts val="3639"/>
              </a:lnSpc>
              <a:buFont typeface="Arial"/>
              <a:buChar char="•"/>
            </a:pPr>
            <a:r>
              <a:rPr lang="en-US" sz="2599">
                <a:solidFill>
                  <a:srgbClr val="A2272C"/>
                </a:solidFill>
                <a:latin typeface="Canva Sans"/>
              </a:rPr>
              <a:t>Paper-based systems for donor information and blood inventory management are still prevalent.</a:t>
            </a:r>
          </a:p>
          <a:p>
            <a:pPr marL="561339" lvl="1" indent="-280669">
              <a:lnSpc>
                <a:spcPts val="3639"/>
              </a:lnSpc>
              <a:buFont typeface="Arial"/>
              <a:buChar char="•"/>
            </a:pPr>
            <a:r>
              <a:rPr lang="en-US" sz="2599">
                <a:solidFill>
                  <a:srgbClr val="A2272C"/>
                </a:solidFill>
                <a:latin typeface="Canva Sans"/>
              </a:rPr>
              <a:t>Inadequate documentation increases the risk of contaminating blood bags.</a:t>
            </a:r>
          </a:p>
          <a:p>
            <a:pPr marL="561339" lvl="1" indent="-280669">
              <a:lnSpc>
                <a:spcPts val="3639"/>
              </a:lnSpc>
              <a:buFont typeface="Arial"/>
              <a:buChar char="•"/>
            </a:pPr>
            <a:r>
              <a:rPr lang="en-US" sz="2599">
                <a:solidFill>
                  <a:srgbClr val="A2272C"/>
                </a:solidFill>
                <a:latin typeface="Canva Sans"/>
              </a:rPr>
              <a:t>Contamination occurs due to incomplete donor records and improper monitoring of blood bags' shelf life.</a:t>
            </a:r>
          </a:p>
          <a:p>
            <a:pPr marL="561339" lvl="1" indent="-280669">
              <a:lnSpc>
                <a:spcPts val="3639"/>
              </a:lnSpc>
              <a:buFont typeface="Arial"/>
              <a:buChar char="•"/>
            </a:pPr>
            <a:r>
              <a:rPr lang="en-US" sz="2599">
                <a:solidFill>
                  <a:srgbClr val="A2272C"/>
                </a:solidFill>
                <a:latin typeface="Canva Sans"/>
              </a:rPr>
              <a:t>Implementing a web-based blood bank management system can enhance transfusion safety.</a:t>
            </a:r>
          </a:p>
          <a:p>
            <a:pPr>
              <a:lnSpc>
                <a:spcPts val="3639"/>
              </a:lnSpc>
            </a:pPr>
            <a:endParaRPr lang="en-US" sz="2599">
              <a:solidFill>
                <a:srgbClr val="A2272C"/>
              </a:solidFill>
              <a:latin typeface="Canva Sans"/>
            </a:endParaRPr>
          </a:p>
        </p:txBody>
      </p:sp>
    </p:spTree>
  </p:cSld>
  <p:clrMapOvr>
    <a:masterClrMapping/>
  </p:clrMapOvr>
  <p:transition>
    <p:cover dir="d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C5B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2247116">
            <a:off x="12028186" y="3520775"/>
            <a:ext cx="7868596" cy="5822761"/>
          </a:xfrm>
          <a:custGeom>
            <a:avLst/>
            <a:gdLst/>
            <a:ahLst/>
            <a:cxnLst/>
            <a:rect l="l" t="t" r="r" b="b"/>
            <a:pathLst>
              <a:path w="7868596" h="5822761">
                <a:moveTo>
                  <a:pt x="0" y="0"/>
                </a:moveTo>
                <a:lnTo>
                  <a:pt x="7868596" y="0"/>
                </a:lnTo>
                <a:lnTo>
                  <a:pt x="7868596" y="5822761"/>
                </a:lnTo>
                <a:lnTo>
                  <a:pt x="0" y="58227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458887" y="0"/>
            <a:ext cx="3829113" cy="3936471"/>
          </a:xfrm>
          <a:custGeom>
            <a:avLst/>
            <a:gdLst/>
            <a:ahLst/>
            <a:cxnLst/>
            <a:rect l="l" t="t" r="r" b="b"/>
            <a:pathLst>
              <a:path w="3829113" h="3936471">
                <a:moveTo>
                  <a:pt x="0" y="0"/>
                </a:moveTo>
                <a:lnTo>
                  <a:pt x="3829113" y="0"/>
                </a:lnTo>
                <a:lnTo>
                  <a:pt x="3829113" y="3936471"/>
                </a:lnTo>
                <a:lnTo>
                  <a:pt x="0" y="39364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10800000">
            <a:off x="1028700" y="3257026"/>
            <a:ext cx="12627352" cy="6699004"/>
          </a:xfrm>
          <a:custGeom>
            <a:avLst/>
            <a:gdLst/>
            <a:ahLst/>
            <a:cxnLst/>
            <a:rect l="l" t="t" r="r" b="b"/>
            <a:pathLst>
              <a:path w="12627352" h="6699004">
                <a:moveTo>
                  <a:pt x="0" y="0"/>
                </a:moveTo>
                <a:lnTo>
                  <a:pt x="12627352" y="0"/>
                </a:lnTo>
                <a:lnTo>
                  <a:pt x="12627352" y="6699005"/>
                </a:lnTo>
                <a:lnTo>
                  <a:pt x="0" y="669900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t="-13463" b="-20540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480081" y="759603"/>
            <a:ext cx="7342087" cy="1975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752"/>
              </a:lnSpc>
            </a:pPr>
            <a:r>
              <a:rPr lang="en-US" sz="6800">
                <a:solidFill>
                  <a:srgbClr val="A2272C"/>
                </a:solidFill>
                <a:latin typeface="Londrina Solid Heavy"/>
              </a:rPr>
              <a:t>NEED FOR BLOOD BANK MANAGEMENT STSTEM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231702" y="3375562"/>
            <a:ext cx="11137254" cy="6849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39" lvl="1" indent="-280669">
              <a:lnSpc>
                <a:spcPts val="3639"/>
              </a:lnSpc>
              <a:buFont typeface="Arial"/>
              <a:buChar char="•"/>
            </a:pPr>
            <a:r>
              <a:rPr lang="en-US" sz="2599">
                <a:solidFill>
                  <a:srgbClr val="A2272C"/>
                </a:solidFill>
                <a:latin typeface="Canva Sans"/>
              </a:rPr>
              <a:t>Blood transfusion safety is a key public health concern in India.</a:t>
            </a:r>
          </a:p>
          <a:p>
            <a:pPr marL="561339" lvl="1" indent="-280669">
              <a:lnSpc>
                <a:spcPts val="3639"/>
              </a:lnSpc>
              <a:buFont typeface="Arial"/>
              <a:buChar char="•"/>
            </a:pPr>
            <a:r>
              <a:rPr lang="en-US" sz="2599">
                <a:solidFill>
                  <a:srgbClr val="A2272C"/>
                </a:solidFill>
                <a:latin typeface="Canva Sans"/>
              </a:rPr>
              <a:t>Availability and safety of blood products are vital for maintaining public trust in the healthcare system.</a:t>
            </a:r>
          </a:p>
          <a:p>
            <a:pPr marL="561339" lvl="1" indent="-280669">
              <a:lnSpc>
                <a:spcPts val="3639"/>
              </a:lnSpc>
              <a:buFont typeface="Arial"/>
              <a:buChar char="•"/>
            </a:pPr>
            <a:r>
              <a:rPr lang="en-US" sz="2599">
                <a:solidFill>
                  <a:srgbClr val="A2272C"/>
                </a:solidFill>
                <a:latin typeface="Canva Sans"/>
              </a:rPr>
              <a:t>Inadequate availability and unsafe blood products contribute to morbidity and mortality.</a:t>
            </a:r>
          </a:p>
          <a:p>
            <a:pPr marL="561339" lvl="1" indent="-280669">
              <a:lnSpc>
                <a:spcPts val="3639"/>
              </a:lnSpc>
              <a:buFont typeface="Arial"/>
              <a:buChar char="•"/>
            </a:pPr>
            <a:r>
              <a:rPr lang="en-US" sz="2599">
                <a:solidFill>
                  <a:srgbClr val="A2272C"/>
                </a:solidFill>
                <a:latin typeface="Canva Sans"/>
              </a:rPr>
              <a:t>Implementing an online blood bank management system is expected to enhance blood transfusion safety.</a:t>
            </a:r>
          </a:p>
          <a:p>
            <a:pPr marL="561339" lvl="1" indent="-280669">
              <a:lnSpc>
                <a:spcPts val="3639"/>
              </a:lnSpc>
              <a:buFont typeface="Arial"/>
              <a:buChar char="•"/>
            </a:pPr>
            <a:r>
              <a:rPr lang="en-US" sz="2599">
                <a:solidFill>
                  <a:srgbClr val="A2272C"/>
                </a:solidFill>
                <a:latin typeface="Canva Sans"/>
              </a:rPr>
              <a:t>Risks associated with improper documentation of blood donors and misplaced records can be minimized.</a:t>
            </a:r>
          </a:p>
          <a:p>
            <a:pPr marL="561339" lvl="1" indent="-280669">
              <a:lnSpc>
                <a:spcPts val="3639"/>
              </a:lnSpc>
              <a:buFont typeface="Arial"/>
              <a:buChar char="•"/>
            </a:pPr>
            <a:r>
              <a:rPr lang="en-US" sz="2599">
                <a:solidFill>
                  <a:srgbClr val="A2272C"/>
                </a:solidFill>
                <a:latin typeface="Canva Sans"/>
              </a:rPr>
              <a:t>Processes related to blood bag collection, storage, and inventory will be systematized and organized.</a:t>
            </a:r>
          </a:p>
          <a:p>
            <a:pPr marL="561339" lvl="1" indent="-280669">
              <a:lnSpc>
                <a:spcPts val="3639"/>
              </a:lnSpc>
              <a:buFont typeface="Arial"/>
              <a:buChar char="•"/>
            </a:pPr>
            <a:r>
              <a:rPr lang="en-US" sz="2599">
                <a:solidFill>
                  <a:srgbClr val="A2272C"/>
                </a:solidFill>
                <a:latin typeface="Canva Sans"/>
              </a:rPr>
              <a:t>Overall, the healthcare management system is expected to improve with the implementation of the online blood bank management system.</a:t>
            </a:r>
          </a:p>
          <a:p>
            <a:pPr>
              <a:lnSpc>
                <a:spcPts val="3639"/>
              </a:lnSpc>
            </a:pPr>
            <a:endParaRPr lang="en-US" sz="2599">
              <a:solidFill>
                <a:srgbClr val="A2272C"/>
              </a:solidFill>
              <a:latin typeface="Canva Sans"/>
            </a:endParaRPr>
          </a:p>
        </p:txBody>
      </p:sp>
      <p:sp>
        <p:nvSpPr>
          <p:cNvPr id="7" name="Freeform 7"/>
          <p:cNvSpPr/>
          <p:nvPr/>
        </p:nvSpPr>
        <p:spPr>
          <a:xfrm>
            <a:off x="13951968" y="5143500"/>
            <a:ext cx="7193756" cy="2615911"/>
          </a:xfrm>
          <a:custGeom>
            <a:avLst/>
            <a:gdLst/>
            <a:ahLst/>
            <a:cxnLst/>
            <a:rect l="l" t="t" r="r" b="b"/>
            <a:pathLst>
              <a:path w="7193756" h="2615911">
                <a:moveTo>
                  <a:pt x="0" y="0"/>
                </a:moveTo>
                <a:lnTo>
                  <a:pt x="7193756" y="0"/>
                </a:lnTo>
                <a:lnTo>
                  <a:pt x="7193756" y="2615911"/>
                </a:lnTo>
                <a:lnTo>
                  <a:pt x="0" y="261591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ransition>
    <p:cover dir="d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C5B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53406" y="5022739"/>
            <a:ext cx="2039237" cy="2438219"/>
          </a:xfrm>
          <a:custGeom>
            <a:avLst/>
            <a:gdLst/>
            <a:ahLst/>
            <a:cxnLst/>
            <a:rect l="l" t="t" r="r" b="b"/>
            <a:pathLst>
              <a:path w="2039237" h="2438219">
                <a:moveTo>
                  <a:pt x="0" y="0"/>
                </a:moveTo>
                <a:lnTo>
                  <a:pt x="2039237" y="0"/>
                </a:lnTo>
                <a:lnTo>
                  <a:pt x="2039237" y="2438218"/>
                </a:lnTo>
                <a:lnTo>
                  <a:pt x="0" y="24382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425701">
            <a:off x="15786644" y="5934566"/>
            <a:ext cx="7315200" cy="3458095"/>
          </a:xfrm>
          <a:custGeom>
            <a:avLst/>
            <a:gdLst/>
            <a:ahLst/>
            <a:cxnLst/>
            <a:rect l="l" t="t" r="r" b="b"/>
            <a:pathLst>
              <a:path w="7315200" h="3458095">
                <a:moveTo>
                  <a:pt x="0" y="0"/>
                </a:moveTo>
                <a:lnTo>
                  <a:pt x="7315200" y="0"/>
                </a:lnTo>
                <a:lnTo>
                  <a:pt x="7315200" y="3458095"/>
                </a:lnTo>
                <a:lnTo>
                  <a:pt x="0" y="34580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3889903" y="1028700"/>
            <a:ext cx="3369397" cy="2438219"/>
          </a:xfrm>
          <a:custGeom>
            <a:avLst/>
            <a:gdLst/>
            <a:ahLst/>
            <a:cxnLst/>
            <a:rect l="l" t="t" r="r" b="b"/>
            <a:pathLst>
              <a:path w="3369397" h="2438219">
                <a:moveTo>
                  <a:pt x="0" y="0"/>
                </a:moveTo>
                <a:lnTo>
                  <a:pt x="3369397" y="0"/>
                </a:lnTo>
                <a:lnTo>
                  <a:pt x="3369397" y="2438219"/>
                </a:lnTo>
                <a:lnTo>
                  <a:pt x="0" y="243821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357786">
            <a:off x="293684" y="-1877490"/>
            <a:ext cx="3043573" cy="5812379"/>
          </a:xfrm>
          <a:custGeom>
            <a:avLst/>
            <a:gdLst/>
            <a:ahLst/>
            <a:cxnLst/>
            <a:rect l="l" t="t" r="r" b="b"/>
            <a:pathLst>
              <a:path w="3043573" h="5812379">
                <a:moveTo>
                  <a:pt x="0" y="0"/>
                </a:moveTo>
                <a:lnTo>
                  <a:pt x="3043573" y="0"/>
                </a:lnTo>
                <a:lnTo>
                  <a:pt x="3043573" y="5812380"/>
                </a:lnTo>
                <a:lnTo>
                  <a:pt x="0" y="581238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5761645" y="1687482"/>
            <a:ext cx="6659506" cy="1954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631"/>
              </a:lnSpc>
            </a:pPr>
            <a:r>
              <a:rPr lang="en-US" sz="6694">
                <a:solidFill>
                  <a:srgbClr val="A2272C"/>
                </a:solidFill>
                <a:latin typeface="Londrina Solid Bold"/>
              </a:rPr>
              <a:t>PROJECT IMPLEMENTATION</a:t>
            </a:r>
          </a:p>
        </p:txBody>
      </p:sp>
      <p:sp>
        <p:nvSpPr>
          <p:cNvPr id="7" name="Freeform 7"/>
          <p:cNvSpPr/>
          <p:nvPr/>
        </p:nvSpPr>
        <p:spPr>
          <a:xfrm rot="-10800000">
            <a:off x="3463145" y="4001706"/>
            <a:ext cx="11256504" cy="6071581"/>
          </a:xfrm>
          <a:custGeom>
            <a:avLst/>
            <a:gdLst/>
            <a:ahLst/>
            <a:cxnLst/>
            <a:rect l="l" t="t" r="r" b="b"/>
            <a:pathLst>
              <a:path w="11256504" h="6071581">
                <a:moveTo>
                  <a:pt x="0" y="0"/>
                </a:moveTo>
                <a:lnTo>
                  <a:pt x="11256505" y="0"/>
                </a:lnTo>
                <a:lnTo>
                  <a:pt x="11256505" y="6071581"/>
                </a:lnTo>
                <a:lnTo>
                  <a:pt x="0" y="607158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t="-13654" b="-18145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3442322" y="4498767"/>
            <a:ext cx="11137254" cy="5020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39" lvl="1" indent="-280669">
              <a:lnSpc>
                <a:spcPts val="3639"/>
              </a:lnSpc>
              <a:buFont typeface="Arial"/>
              <a:buChar char="•"/>
            </a:pPr>
            <a:r>
              <a:rPr lang="en-US" sz="2599">
                <a:solidFill>
                  <a:srgbClr val="A2272C"/>
                </a:solidFill>
                <a:latin typeface="Canva Sans"/>
              </a:rPr>
              <a:t>State-controlled platform integrates hospital and blood bank data for streamlined access during emergencies.</a:t>
            </a:r>
          </a:p>
          <a:p>
            <a:pPr marL="561339" lvl="1" indent="-280669">
              <a:lnSpc>
                <a:spcPts val="3639"/>
              </a:lnSpc>
              <a:buFont typeface="Arial"/>
              <a:buChar char="•"/>
            </a:pPr>
            <a:r>
              <a:rPr lang="en-US" sz="2599">
                <a:solidFill>
                  <a:srgbClr val="A2272C"/>
                </a:solidFill>
                <a:latin typeface="Canva Sans"/>
              </a:rPr>
              <a:t>Dynamic tracking system monitors donor activity, patient needs, and blood unit availability across the state.</a:t>
            </a:r>
          </a:p>
          <a:p>
            <a:pPr marL="561339" lvl="1" indent="-280669">
              <a:lnSpc>
                <a:spcPts val="3639"/>
              </a:lnSpc>
              <a:buFont typeface="Arial"/>
              <a:buChar char="•"/>
            </a:pPr>
            <a:r>
              <a:rPr lang="en-US" sz="2599">
                <a:solidFill>
                  <a:srgbClr val="A2272C"/>
                </a:solidFill>
                <a:latin typeface="Canva Sans"/>
              </a:rPr>
              <a:t>Real-time updates on blood stock levels enable prompt responses to critical situations.</a:t>
            </a:r>
          </a:p>
          <a:p>
            <a:pPr marL="561339" lvl="1" indent="-280669">
              <a:lnSpc>
                <a:spcPts val="3639"/>
              </a:lnSpc>
              <a:buFont typeface="Arial"/>
              <a:buChar char="•"/>
            </a:pPr>
            <a:r>
              <a:rPr lang="en-US" sz="2599">
                <a:solidFill>
                  <a:srgbClr val="A2272C"/>
                </a:solidFill>
                <a:latin typeface="Canva Sans"/>
              </a:rPr>
              <a:t>Granular insights into blood availability at city and area levels facilitate targeted resource allocation.</a:t>
            </a:r>
          </a:p>
          <a:p>
            <a:pPr marL="561339" lvl="1" indent="-280669">
              <a:lnSpc>
                <a:spcPts val="3639"/>
              </a:lnSpc>
              <a:buFont typeface="Arial"/>
              <a:buChar char="•"/>
            </a:pPr>
            <a:r>
              <a:rPr lang="en-US" sz="2599">
                <a:solidFill>
                  <a:srgbClr val="A2272C"/>
                </a:solidFill>
                <a:latin typeface="Canva Sans"/>
              </a:rPr>
              <a:t>Enhances coordination between healthcare facilities, ensuring timely access to life-saving blood transfusions.</a:t>
            </a:r>
          </a:p>
          <a:p>
            <a:pPr>
              <a:lnSpc>
                <a:spcPts val="3639"/>
              </a:lnSpc>
            </a:pPr>
            <a:endParaRPr lang="en-US" sz="2599">
              <a:solidFill>
                <a:srgbClr val="A2272C"/>
              </a:solidFill>
              <a:latin typeface="Canva Sans"/>
            </a:endParaRPr>
          </a:p>
        </p:txBody>
      </p:sp>
    </p:spTree>
  </p:cSld>
  <p:clrMapOvr>
    <a:masterClrMapping/>
  </p:clrMapOvr>
  <p:transition>
    <p:cover dir="d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C5B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53406" y="5022739"/>
            <a:ext cx="2039237" cy="2438219"/>
          </a:xfrm>
          <a:custGeom>
            <a:avLst/>
            <a:gdLst/>
            <a:ahLst/>
            <a:cxnLst/>
            <a:rect l="l" t="t" r="r" b="b"/>
            <a:pathLst>
              <a:path w="2039237" h="2438219">
                <a:moveTo>
                  <a:pt x="0" y="0"/>
                </a:moveTo>
                <a:lnTo>
                  <a:pt x="2039237" y="0"/>
                </a:lnTo>
                <a:lnTo>
                  <a:pt x="2039237" y="2438218"/>
                </a:lnTo>
                <a:lnTo>
                  <a:pt x="0" y="24382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425701">
            <a:off x="15786644" y="5934566"/>
            <a:ext cx="7315200" cy="3458095"/>
          </a:xfrm>
          <a:custGeom>
            <a:avLst/>
            <a:gdLst/>
            <a:ahLst/>
            <a:cxnLst/>
            <a:rect l="l" t="t" r="r" b="b"/>
            <a:pathLst>
              <a:path w="7315200" h="3458095">
                <a:moveTo>
                  <a:pt x="0" y="0"/>
                </a:moveTo>
                <a:lnTo>
                  <a:pt x="7315200" y="0"/>
                </a:lnTo>
                <a:lnTo>
                  <a:pt x="7315200" y="3458095"/>
                </a:lnTo>
                <a:lnTo>
                  <a:pt x="0" y="34580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3889903" y="1028700"/>
            <a:ext cx="3369397" cy="2438219"/>
          </a:xfrm>
          <a:custGeom>
            <a:avLst/>
            <a:gdLst/>
            <a:ahLst/>
            <a:cxnLst/>
            <a:rect l="l" t="t" r="r" b="b"/>
            <a:pathLst>
              <a:path w="3369397" h="2438219">
                <a:moveTo>
                  <a:pt x="0" y="0"/>
                </a:moveTo>
                <a:lnTo>
                  <a:pt x="3369397" y="0"/>
                </a:lnTo>
                <a:lnTo>
                  <a:pt x="3369397" y="2438219"/>
                </a:lnTo>
                <a:lnTo>
                  <a:pt x="0" y="243821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357786">
            <a:off x="293684" y="-1877490"/>
            <a:ext cx="3043573" cy="5812379"/>
          </a:xfrm>
          <a:custGeom>
            <a:avLst/>
            <a:gdLst/>
            <a:ahLst/>
            <a:cxnLst/>
            <a:rect l="l" t="t" r="r" b="b"/>
            <a:pathLst>
              <a:path w="3043573" h="5812379">
                <a:moveTo>
                  <a:pt x="0" y="0"/>
                </a:moveTo>
                <a:lnTo>
                  <a:pt x="3043573" y="0"/>
                </a:lnTo>
                <a:lnTo>
                  <a:pt x="3043573" y="5812380"/>
                </a:lnTo>
                <a:lnTo>
                  <a:pt x="0" y="581238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5761645" y="1687482"/>
            <a:ext cx="6659506" cy="1954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631"/>
              </a:lnSpc>
            </a:pPr>
            <a:r>
              <a:rPr lang="en-US" sz="6694">
                <a:solidFill>
                  <a:srgbClr val="A2272C"/>
                </a:solidFill>
                <a:latin typeface="Londrina Solid Bold"/>
              </a:rPr>
              <a:t>TECHONOLOGIES USED</a:t>
            </a:r>
          </a:p>
        </p:txBody>
      </p:sp>
      <p:sp>
        <p:nvSpPr>
          <p:cNvPr id="7" name="Freeform 7"/>
          <p:cNvSpPr/>
          <p:nvPr/>
        </p:nvSpPr>
        <p:spPr>
          <a:xfrm rot="-10800000">
            <a:off x="6715898" y="5003934"/>
            <a:ext cx="4590103" cy="2475829"/>
          </a:xfrm>
          <a:custGeom>
            <a:avLst/>
            <a:gdLst/>
            <a:ahLst/>
            <a:cxnLst/>
            <a:rect l="l" t="t" r="r" b="b"/>
            <a:pathLst>
              <a:path w="4590103" h="2475829">
                <a:moveTo>
                  <a:pt x="0" y="0"/>
                </a:moveTo>
                <a:lnTo>
                  <a:pt x="4590102" y="0"/>
                </a:lnTo>
                <a:lnTo>
                  <a:pt x="4590102" y="2475829"/>
                </a:lnTo>
                <a:lnTo>
                  <a:pt x="0" y="247582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t="-13654" b="-18145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7617803" y="5303953"/>
            <a:ext cx="2537913" cy="2359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7234" lvl="1" indent="-388617">
              <a:lnSpc>
                <a:spcPts val="5039"/>
              </a:lnSpc>
              <a:buFont typeface="Arial"/>
              <a:buChar char="•"/>
            </a:pPr>
            <a:r>
              <a:rPr lang="en-US" sz="3599">
                <a:solidFill>
                  <a:srgbClr val="A2272C"/>
                </a:solidFill>
                <a:latin typeface="Canva Sans"/>
              </a:rPr>
              <a:t>MySQL</a:t>
            </a:r>
          </a:p>
          <a:p>
            <a:pPr marL="777234" lvl="1" indent="-388617">
              <a:lnSpc>
                <a:spcPts val="5039"/>
              </a:lnSpc>
              <a:buFont typeface="Arial"/>
              <a:buChar char="•"/>
            </a:pPr>
            <a:r>
              <a:rPr lang="en-US" sz="3599">
                <a:solidFill>
                  <a:srgbClr val="A2272C"/>
                </a:solidFill>
                <a:latin typeface="Canva Sans"/>
              </a:rPr>
              <a:t>Python</a:t>
            </a:r>
          </a:p>
          <a:p>
            <a:pPr marL="777234" lvl="1" indent="-388617">
              <a:lnSpc>
                <a:spcPts val="5039"/>
              </a:lnSpc>
              <a:buFont typeface="Arial"/>
              <a:buChar char="•"/>
            </a:pPr>
            <a:r>
              <a:rPr lang="en-US" sz="3599">
                <a:solidFill>
                  <a:srgbClr val="A2272C"/>
                </a:solidFill>
                <a:latin typeface="Canva Sans"/>
              </a:rPr>
              <a:t>Tkinter</a:t>
            </a:r>
          </a:p>
          <a:p>
            <a:pPr>
              <a:lnSpc>
                <a:spcPts val="3639"/>
              </a:lnSpc>
            </a:pPr>
            <a:endParaRPr lang="en-US" sz="3599">
              <a:solidFill>
                <a:srgbClr val="A2272C"/>
              </a:solidFill>
              <a:latin typeface="Canva Sans"/>
            </a:endParaRPr>
          </a:p>
        </p:txBody>
      </p:sp>
    </p:spTree>
  </p:cSld>
  <p:clrMapOvr>
    <a:masterClrMapping/>
  </p:clrMapOvr>
  <p:transition>
    <p:cover dir="d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C5B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425701">
            <a:off x="15786644" y="5934566"/>
            <a:ext cx="7315200" cy="3458095"/>
          </a:xfrm>
          <a:custGeom>
            <a:avLst/>
            <a:gdLst/>
            <a:ahLst/>
            <a:cxnLst/>
            <a:rect l="l" t="t" r="r" b="b"/>
            <a:pathLst>
              <a:path w="7315200" h="3458095">
                <a:moveTo>
                  <a:pt x="0" y="0"/>
                </a:moveTo>
                <a:lnTo>
                  <a:pt x="7315200" y="0"/>
                </a:lnTo>
                <a:lnTo>
                  <a:pt x="7315200" y="3458095"/>
                </a:lnTo>
                <a:lnTo>
                  <a:pt x="0" y="34580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940831" y="0"/>
            <a:ext cx="3369397" cy="2438219"/>
          </a:xfrm>
          <a:custGeom>
            <a:avLst/>
            <a:gdLst/>
            <a:ahLst/>
            <a:cxnLst/>
            <a:rect l="l" t="t" r="r" b="b"/>
            <a:pathLst>
              <a:path w="3369397" h="2438219">
                <a:moveTo>
                  <a:pt x="0" y="0"/>
                </a:moveTo>
                <a:lnTo>
                  <a:pt x="3369397" y="0"/>
                </a:lnTo>
                <a:lnTo>
                  <a:pt x="3369397" y="2438219"/>
                </a:lnTo>
                <a:lnTo>
                  <a:pt x="0" y="243821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357786">
            <a:off x="293684" y="-1877490"/>
            <a:ext cx="3043573" cy="5812379"/>
          </a:xfrm>
          <a:custGeom>
            <a:avLst/>
            <a:gdLst/>
            <a:ahLst/>
            <a:cxnLst/>
            <a:rect l="l" t="t" r="r" b="b"/>
            <a:pathLst>
              <a:path w="3043573" h="5812379">
                <a:moveTo>
                  <a:pt x="0" y="0"/>
                </a:moveTo>
                <a:lnTo>
                  <a:pt x="3043573" y="0"/>
                </a:lnTo>
                <a:lnTo>
                  <a:pt x="3043573" y="5812380"/>
                </a:lnTo>
                <a:lnTo>
                  <a:pt x="0" y="581238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5814247" y="739270"/>
            <a:ext cx="6659506" cy="9882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631"/>
              </a:lnSpc>
            </a:pPr>
            <a:r>
              <a:rPr lang="en-US" sz="6694">
                <a:solidFill>
                  <a:srgbClr val="A2272C"/>
                </a:solidFill>
                <a:latin typeface="Londrina Solid Heavy"/>
              </a:rPr>
              <a:t>TABLES</a:t>
            </a:r>
          </a:p>
        </p:txBody>
      </p:sp>
      <p:sp>
        <p:nvSpPr>
          <p:cNvPr id="6" name="Freeform 6"/>
          <p:cNvSpPr/>
          <p:nvPr/>
        </p:nvSpPr>
        <p:spPr>
          <a:xfrm rot="-10800000">
            <a:off x="6338279" y="2231237"/>
            <a:ext cx="5611442" cy="7581781"/>
          </a:xfrm>
          <a:custGeom>
            <a:avLst/>
            <a:gdLst/>
            <a:ahLst/>
            <a:cxnLst/>
            <a:rect l="l" t="t" r="r" b="b"/>
            <a:pathLst>
              <a:path w="5611442" h="7581781">
                <a:moveTo>
                  <a:pt x="0" y="0"/>
                </a:moveTo>
                <a:lnTo>
                  <a:pt x="5611442" y="0"/>
                </a:lnTo>
                <a:lnTo>
                  <a:pt x="5611442" y="7581781"/>
                </a:lnTo>
                <a:lnTo>
                  <a:pt x="0" y="758178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t="-12735" r="-140916" b="-14024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6913298" y="1750528"/>
            <a:ext cx="4461404" cy="7353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899"/>
              </a:lnSpc>
              <a:spcBef>
                <a:spcPct val="0"/>
              </a:spcBef>
            </a:pPr>
            <a:endParaRPr/>
          </a:p>
          <a:p>
            <a:pPr algn="just">
              <a:lnSpc>
                <a:spcPts val="3899"/>
              </a:lnSpc>
              <a:spcBef>
                <a:spcPct val="0"/>
              </a:spcBef>
            </a:pPr>
            <a:endParaRPr/>
          </a:p>
          <a:p>
            <a:pPr marL="647698" lvl="1" indent="-323849" algn="just">
              <a:lnSpc>
                <a:spcPts val="3899"/>
              </a:lnSpc>
              <a:buFont typeface="Arial"/>
              <a:buChar char="•"/>
            </a:pPr>
            <a:r>
              <a:rPr lang="en-US" sz="2999">
                <a:solidFill>
                  <a:srgbClr val="A2272C"/>
                </a:solidFill>
                <a:latin typeface="Agrandir"/>
              </a:rPr>
              <a:t>Hospital</a:t>
            </a:r>
          </a:p>
          <a:p>
            <a:pPr algn="just">
              <a:lnSpc>
                <a:spcPts val="3899"/>
              </a:lnSpc>
            </a:pPr>
            <a:endParaRPr lang="en-US" sz="2999">
              <a:solidFill>
                <a:srgbClr val="A2272C"/>
              </a:solidFill>
              <a:latin typeface="Agrandir"/>
            </a:endParaRPr>
          </a:p>
          <a:p>
            <a:pPr marL="647698" lvl="1" indent="-323849" algn="just">
              <a:lnSpc>
                <a:spcPts val="3899"/>
              </a:lnSpc>
              <a:buFont typeface="Arial"/>
              <a:buChar char="•"/>
            </a:pPr>
            <a:r>
              <a:rPr lang="en-US" sz="2999">
                <a:solidFill>
                  <a:srgbClr val="A2272C"/>
                </a:solidFill>
                <a:latin typeface="Agrandir"/>
              </a:rPr>
              <a:t>Blood_Bank</a:t>
            </a:r>
          </a:p>
          <a:p>
            <a:pPr algn="just">
              <a:lnSpc>
                <a:spcPts val="3899"/>
              </a:lnSpc>
            </a:pPr>
            <a:endParaRPr lang="en-US" sz="2999">
              <a:solidFill>
                <a:srgbClr val="A2272C"/>
              </a:solidFill>
              <a:latin typeface="Agrandir"/>
            </a:endParaRPr>
          </a:p>
          <a:p>
            <a:pPr marL="647698" lvl="1" indent="-323849" algn="just">
              <a:lnSpc>
                <a:spcPts val="3899"/>
              </a:lnSpc>
              <a:buFont typeface="Arial"/>
              <a:buChar char="•"/>
            </a:pPr>
            <a:r>
              <a:rPr lang="en-US" sz="2999">
                <a:solidFill>
                  <a:srgbClr val="A2272C"/>
                </a:solidFill>
                <a:latin typeface="Agrandir"/>
              </a:rPr>
              <a:t>Blood_Bank_Available</a:t>
            </a:r>
          </a:p>
          <a:p>
            <a:pPr algn="just">
              <a:lnSpc>
                <a:spcPts val="3899"/>
              </a:lnSpc>
            </a:pPr>
            <a:endParaRPr lang="en-US" sz="2999">
              <a:solidFill>
                <a:srgbClr val="A2272C"/>
              </a:solidFill>
              <a:latin typeface="Agrandir"/>
            </a:endParaRPr>
          </a:p>
          <a:p>
            <a:pPr marL="647698" lvl="1" indent="-323849" algn="just">
              <a:lnSpc>
                <a:spcPts val="3899"/>
              </a:lnSpc>
              <a:buFont typeface="Arial"/>
              <a:buChar char="•"/>
            </a:pPr>
            <a:r>
              <a:rPr lang="en-US" sz="2999">
                <a:solidFill>
                  <a:srgbClr val="A2272C"/>
                </a:solidFill>
                <a:latin typeface="Agrandir"/>
              </a:rPr>
              <a:t>Manager </a:t>
            </a:r>
          </a:p>
          <a:p>
            <a:pPr algn="just">
              <a:lnSpc>
                <a:spcPts val="3899"/>
              </a:lnSpc>
            </a:pPr>
            <a:endParaRPr lang="en-US" sz="2999">
              <a:solidFill>
                <a:srgbClr val="A2272C"/>
              </a:solidFill>
              <a:latin typeface="Agrandir"/>
            </a:endParaRPr>
          </a:p>
          <a:p>
            <a:pPr marL="647698" lvl="1" indent="-323849" algn="just">
              <a:lnSpc>
                <a:spcPts val="3899"/>
              </a:lnSpc>
              <a:buFont typeface="Arial"/>
              <a:buChar char="•"/>
            </a:pPr>
            <a:r>
              <a:rPr lang="en-US" sz="2999">
                <a:solidFill>
                  <a:srgbClr val="A2272C"/>
                </a:solidFill>
                <a:latin typeface="Agrandir"/>
              </a:rPr>
              <a:t>Registration_Team </a:t>
            </a:r>
          </a:p>
          <a:p>
            <a:pPr algn="just">
              <a:lnSpc>
                <a:spcPts val="3899"/>
              </a:lnSpc>
            </a:pPr>
            <a:endParaRPr lang="en-US" sz="2999">
              <a:solidFill>
                <a:srgbClr val="A2272C"/>
              </a:solidFill>
              <a:latin typeface="Agrandir"/>
            </a:endParaRPr>
          </a:p>
          <a:p>
            <a:pPr marL="647698" lvl="1" indent="-323849" algn="just">
              <a:lnSpc>
                <a:spcPts val="3899"/>
              </a:lnSpc>
              <a:buFont typeface="Arial"/>
              <a:buChar char="•"/>
            </a:pPr>
            <a:r>
              <a:rPr lang="en-US" sz="2999">
                <a:solidFill>
                  <a:srgbClr val="A2272C"/>
                </a:solidFill>
                <a:latin typeface="Agrandir"/>
              </a:rPr>
              <a:t>Donor </a:t>
            </a:r>
          </a:p>
          <a:p>
            <a:pPr algn="just">
              <a:lnSpc>
                <a:spcPts val="3899"/>
              </a:lnSpc>
            </a:pPr>
            <a:endParaRPr lang="en-US" sz="2999">
              <a:solidFill>
                <a:srgbClr val="A2272C"/>
              </a:solidFill>
              <a:latin typeface="Agrandir"/>
            </a:endParaRPr>
          </a:p>
          <a:p>
            <a:pPr marL="647698" lvl="1" indent="-323849" algn="just">
              <a:lnSpc>
                <a:spcPts val="3899"/>
              </a:lnSpc>
              <a:buFont typeface="Arial"/>
              <a:buChar char="•"/>
            </a:pPr>
            <a:r>
              <a:rPr lang="en-US" sz="2999">
                <a:solidFill>
                  <a:srgbClr val="A2272C"/>
                </a:solidFill>
                <a:latin typeface="Agrandir"/>
              </a:rPr>
              <a:t>Patient </a:t>
            </a:r>
          </a:p>
        </p:txBody>
      </p:sp>
    </p:spTree>
  </p:cSld>
  <p:clrMapOvr>
    <a:masterClrMapping/>
  </p:clrMapOvr>
  <p:transition>
    <p:cover dir="d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C5B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425701">
            <a:off x="15786644" y="5934566"/>
            <a:ext cx="7315200" cy="3458095"/>
          </a:xfrm>
          <a:custGeom>
            <a:avLst/>
            <a:gdLst/>
            <a:ahLst/>
            <a:cxnLst/>
            <a:rect l="l" t="t" r="r" b="b"/>
            <a:pathLst>
              <a:path w="7315200" h="3458095">
                <a:moveTo>
                  <a:pt x="0" y="0"/>
                </a:moveTo>
                <a:lnTo>
                  <a:pt x="7315200" y="0"/>
                </a:lnTo>
                <a:lnTo>
                  <a:pt x="7315200" y="3458095"/>
                </a:lnTo>
                <a:lnTo>
                  <a:pt x="0" y="34580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940831" y="0"/>
            <a:ext cx="3369397" cy="2438219"/>
          </a:xfrm>
          <a:custGeom>
            <a:avLst/>
            <a:gdLst/>
            <a:ahLst/>
            <a:cxnLst/>
            <a:rect l="l" t="t" r="r" b="b"/>
            <a:pathLst>
              <a:path w="3369397" h="2438219">
                <a:moveTo>
                  <a:pt x="0" y="0"/>
                </a:moveTo>
                <a:lnTo>
                  <a:pt x="3369397" y="0"/>
                </a:lnTo>
                <a:lnTo>
                  <a:pt x="3369397" y="2438219"/>
                </a:lnTo>
                <a:lnTo>
                  <a:pt x="0" y="243821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357786">
            <a:off x="293684" y="-1877490"/>
            <a:ext cx="3043573" cy="5812379"/>
          </a:xfrm>
          <a:custGeom>
            <a:avLst/>
            <a:gdLst/>
            <a:ahLst/>
            <a:cxnLst/>
            <a:rect l="l" t="t" r="r" b="b"/>
            <a:pathLst>
              <a:path w="3043573" h="5812379">
                <a:moveTo>
                  <a:pt x="0" y="0"/>
                </a:moveTo>
                <a:lnTo>
                  <a:pt x="3043573" y="0"/>
                </a:lnTo>
                <a:lnTo>
                  <a:pt x="3043573" y="5812380"/>
                </a:lnTo>
                <a:lnTo>
                  <a:pt x="0" y="581238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5814247" y="1449966"/>
            <a:ext cx="6659506" cy="9882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631"/>
              </a:lnSpc>
            </a:pPr>
            <a:r>
              <a:rPr lang="en-US" sz="6694">
                <a:solidFill>
                  <a:srgbClr val="A2272C"/>
                </a:solidFill>
                <a:latin typeface="Londrina Solid Heavy"/>
              </a:rPr>
              <a:t>RELATIONSHIPS</a:t>
            </a:r>
          </a:p>
        </p:txBody>
      </p:sp>
      <p:sp>
        <p:nvSpPr>
          <p:cNvPr id="6" name="Freeform 6"/>
          <p:cNvSpPr/>
          <p:nvPr/>
        </p:nvSpPr>
        <p:spPr>
          <a:xfrm rot="-10800000">
            <a:off x="4189020" y="3569423"/>
            <a:ext cx="10142060" cy="5380519"/>
          </a:xfrm>
          <a:custGeom>
            <a:avLst/>
            <a:gdLst/>
            <a:ahLst/>
            <a:cxnLst/>
            <a:rect l="l" t="t" r="r" b="b"/>
            <a:pathLst>
              <a:path w="10142060" h="5380519">
                <a:moveTo>
                  <a:pt x="0" y="0"/>
                </a:moveTo>
                <a:lnTo>
                  <a:pt x="10142060" y="0"/>
                </a:lnTo>
                <a:lnTo>
                  <a:pt x="10142060" y="5380519"/>
                </a:lnTo>
                <a:lnTo>
                  <a:pt x="0" y="538051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t="-13463" b="-20540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4323917" y="3543916"/>
            <a:ext cx="9872266" cy="5530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698" lvl="1" indent="-323849">
              <a:lnSpc>
                <a:spcPts val="4829"/>
              </a:lnSpc>
              <a:buFont typeface="Arial"/>
              <a:buChar char="•"/>
            </a:pPr>
            <a:r>
              <a:rPr lang="en-US" sz="2999">
                <a:solidFill>
                  <a:srgbClr val="A2272C"/>
                </a:solidFill>
                <a:latin typeface="Agrandir"/>
              </a:rPr>
              <a:t>Registration_Team to Donor:- One-to-Many</a:t>
            </a:r>
          </a:p>
          <a:p>
            <a:pPr marL="647698" lvl="1" indent="-323849">
              <a:lnSpc>
                <a:spcPts val="4829"/>
              </a:lnSpc>
              <a:buFont typeface="Arial"/>
              <a:buChar char="•"/>
            </a:pPr>
            <a:r>
              <a:rPr lang="en-US" sz="2999">
                <a:solidFill>
                  <a:srgbClr val="A2272C"/>
                </a:solidFill>
                <a:latin typeface="Agrandir"/>
              </a:rPr>
              <a:t>Registration_Team to Patient:- One-to-Many</a:t>
            </a:r>
          </a:p>
          <a:p>
            <a:pPr marL="647698" lvl="1" indent="-323849">
              <a:lnSpc>
                <a:spcPts val="4829"/>
              </a:lnSpc>
              <a:buFont typeface="Arial"/>
              <a:buChar char="•"/>
            </a:pPr>
            <a:r>
              <a:rPr lang="en-US" sz="2999">
                <a:solidFill>
                  <a:srgbClr val="A2272C"/>
                </a:solidFill>
                <a:latin typeface="Agrandir"/>
              </a:rPr>
              <a:t>patient to hospital:- Many-to-One</a:t>
            </a:r>
          </a:p>
          <a:p>
            <a:pPr marL="647698" lvl="1" indent="-323849">
              <a:lnSpc>
                <a:spcPts val="4829"/>
              </a:lnSpc>
              <a:buFont typeface="Arial"/>
              <a:buChar char="•"/>
            </a:pPr>
            <a:r>
              <a:rPr lang="en-US" sz="2999">
                <a:solidFill>
                  <a:srgbClr val="A2272C"/>
                </a:solidFill>
                <a:latin typeface="Agrandir"/>
              </a:rPr>
              <a:t>registration_team to hospital:- Many-to-One</a:t>
            </a:r>
          </a:p>
          <a:p>
            <a:pPr marL="647698" lvl="1" indent="-323849">
              <a:lnSpc>
                <a:spcPts val="4829"/>
              </a:lnSpc>
              <a:buFont typeface="Arial"/>
              <a:buChar char="•"/>
            </a:pPr>
            <a:r>
              <a:rPr lang="en-US" sz="2999">
                <a:solidFill>
                  <a:srgbClr val="A2272C"/>
                </a:solidFill>
                <a:latin typeface="Agrandir"/>
              </a:rPr>
              <a:t>donor to blood_bank:- Many-to-One</a:t>
            </a:r>
          </a:p>
          <a:p>
            <a:pPr marL="647698" lvl="1" indent="-323849">
              <a:lnSpc>
                <a:spcPts val="4829"/>
              </a:lnSpc>
              <a:buFont typeface="Arial"/>
              <a:buChar char="•"/>
            </a:pPr>
            <a:r>
              <a:rPr lang="en-US" sz="2999">
                <a:solidFill>
                  <a:srgbClr val="A2272C"/>
                </a:solidFill>
                <a:latin typeface="Agrandir"/>
              </a:rPr>
              <a:t>hospital to blood_bank:- One-to-One</a:t>
            </a:r>
          </a:p>
          <a:p>
            <a:pPr marL="647698" lvl="1" indent="-323849">
              <a:lnSpc>
                <a:spcPts val="4829"/>
              </a:lnSpc>
              <a:buFont typeface="Arial"/>
              <a:buChar char="•"/>
            </a:pPr>
            <a:r>
              <a:rPr lang="en-US" sz="2999">
                <a:solidFill>
                  <a:srgbClr val="A2272C"/>
                </a:solidFill>
                <a:latin typeface="Agrandir"/>
              </a:rPr>
              <a:t>blood_bank_available to blood_bank:- Many-to-One</a:t>
            </a:r>
          </a:p>
          <a:p>
            <a:pPr marL="647698" lvl="1" indent="-323849">
              <a:lnSpc>
                <a:spcPts val="4829"/>
              </a:lnSpc>
              <a:buFont typeface="Arial"/>
              <a:buChar char="•"/>
            </a:pPr>
            <a:r>
              <a:rPr lang="en-US" sz="2999">
                <a:solidFill>
                  <a:srgbClr val="A2272C"/>
                </a:solidFill>
                <a:latin typeface="Agrandir"/>
              </a:rPr>
              <a:t>manager to bloood_bank:- One-to-Many</a:t>
            </a:r>
          </a:p>
          <a:p>
            <a:pPr>
              <a:lnSpc>
                <a:spcPts val="4829"/>
              </a:lnSpc>
            </a:pPr>
            <a:endParaRPr lang="en-US" sz="2999">
              <a:solidFill>
                <a:srgbClr val="A2272C"/>
              </a:solidFill>
              <a:latin typeface="Agrandir"/>
            </a:endParaRPr>
          </a:p>
        </p:txBody>
      </p:sp>
    </p:spTree>
  </p:cSld>
  <p:clrMapOvr>
    <a:masterClrMapping/>
  </p:clrMapOvr>
  <p:transition>
    <p:cover dir="d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C5B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916977">
            <a:off x="172376" y="-658221"/>
            <a:ext cx="5434068" cy="3784087"/>
          </a:xfrm>
          <a:custGeom>
            <a:avLst/>
            <a:gdLst/>
            <a:ahLst/>
            <a:cxnLst/>
            <a:rect l="l" t="t" r="r" b="b"/>
            <a:pathLst>
              <a:path w="5434068" h="3784087">
                <a:moveTo>
                  <a:pt x="0" y="0"/>
                </a:moveTo>
                <a:lnTo>
                  <a:pt x="5434068" y="0"/>
                </a:lnTo>
                <a:lnTo>
                  <a:pt x="5434068" y="3784087"/>
                </a:lnTo>
                <a:lnTo>
                  <a:pt x="0" y="37840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392393" y="7364544"/>
            <a:ext cx="3658431" cy="4114800"/>
          </a:xfrm>
          <a:custGeom>
            <a:avLst/>
            <a:gdLst/>
            <a:ahLst/>
            <a:cxnLst/>
            <a:rect l="l" t="t" r="r" b="b"/>
            <a:pathLst>
              <a:path w="3658431" h="4114800">
                <a:moveTo>
                  <a:pt x="0" y="0"/>
                </a:moveTo>
                <a:lnTo>
                  <a:pt x="3658432" y="0"/>
                </a:lnTo>
                <a:lnTo>
                  <a:pt x="365843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681427" y="531159"/>
            <a:ext cx="3369397" cy="2438219"/>
          </a:xfrm>
          <a:custGeom>
            <a:avLst/>
            <a:gdLst/>
            <a:ahLst/>
            <a:cxnLst/>
            <a:rect l="l" t="t" r="r" b="b"/>
            <a:pathLst>
              <a:path w="3369397" h="2438219">
                <a:moveTo>
                  <a:pt x="0" y="0"/>
                </a:moveTo>
                <a:lnTo>
                  <a:pt x="3369398" y="0"/>
                </a:lnTo>
                <a:lnTo>
                  <a:pt x="3369398" y="2438218"/>
                </a:lnTo>
                <a:lnTo>
                  <a:pt x="0" y="243821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2608582" y="2611038"/>
            <a:ext cx="13070835" cy="7316379"/>
          </a:xfrm>
          <a:custGeom>
            <a:avLst/>
            <a:gdLst/>
            <a:ahLst/>
            <a:cxnLst/>
            <a:rect l="l" t="t" r="r" b="b"/>
            <a:pathLst>
              <a:path w="13070835" h="7316379">
                <a:moveTo>
                  <a:pt x="0" y="0"/>
                </a:moveTo>
                <a:lnTo>
                  <a:pt x="13070836" y="0"/>
                </a:lnTo>
                <a:lnTo>
                  <a:pt x="13070836" y="7316380"/>
                </a:lnTo>
                <a:lnTo>
                  <a:pt x="0" y="731638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6717355" y="755477"/>
            <a:ext cx="4853289" cy="9947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752"/>
              </a:lnSpc>
            </a:pPr>
            <a:r>
              <a:rPr lang="en-US" sz="6800">
                <a:solidFill>
                  <a:srgbClr val="A2272C"/>
                </a:solidFill>
                <a:latin typeface="Londrina Solid Heavy"/>
              </a:rPr>
              <a:t>ER-DIAGRAM</a:t>
            </a:r>
          </a:p>
        </p:txBody>
      </p:sp>
    </p:spTree>
  </p:cSld>
  <p:clrMapOvr>
    <a:masterClrMapping/>
  </p:clrMapOvr>
  <p:transition>
    <p:cover dir="d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C5B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916977">
            <a:off x="172376" y="-658221"/>
            <a:ext cx="5434068" cy="3784087"/>
          </a:xfrm>
          <a:custGeom>
            <a:avLst/>
            <a:gdLst/>
            <a:ahLst/>
            <a:cxnLst/>
            <a:rect l="l" t="t" r="r" b="b"/>
            <a:pathLst>
              <a:path w="5434068" h="3784087">
                <a:moveTo>
                  <a:pt x="0" y="0"/>
                </a:moveTo>
                <a:lnTo>
                  <a:pt x="5434068" y="0"/>
                </a:lnTo>
                <a:lnTo>
                  <a:pt x="5434068" y="3784087"/>
                </a:lnTo>
                <a:lnTo>
                  <a:pt x="0" y="37840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392393" y="7364544"/>
            <a:ext cx="3658431" cy="4114800"/>
          </a:xfrm>
          <a:custGeom>
            <a:avLst/>
            <a:gdLst/>
            <a:ahLst/>
            <a:cxnLst/>
            <a:rect l="l" t="t" r="r" b="b"/>
            <a:pathLst>
              <a:path w="3658431" h="4114800">
                <a:moveTo>
                  <a:pt x="0" y="0"/>
                </a:moveTo>
                <a:lnTo>
                  <a:pt x="3658432" y="0"/>
                </a:lnTo>
                <a:lnTo>
                  <a:pt x="365843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096884" y="159376"/>
            <a:ext cx="3369397" cy="2438219"/>
          </a:xfrm>
          <a:custGeom>
            <a:avLst/>
            <a:gdLst/>
            <a:ahLst/>
            <a:cxnLst/>
            <a:rect l="l" t="t" r="r" b="b"/>
            <a:pathLst>
              <a:path w="3369397" h="2438219">
                <a:moveTo>
                  <a:pt x="0" y="0"/>
                </a:moveTo>
                <a:lnTo>
                  <a:pt x="3369398" y="0"/>
                </a:lnTo>
                <a:lnTo>
                  <a:pt x="3369398" y="2438219"/>
                </a:lnTo>
                <a:lnTo>
                  <a:pt x="0" y="243821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3132708" y="2307262"/>
            <a:ext cx="11766350" cy="7619116"/>
          </a:xfrm>
          <a:custGeom>
            <a:avLst/>
            <a:gdLst/>
            <a:ahLst/>
            <a:cxnLst/>
            <a:rect l="l" t="t" r="r" b="b"/>
            <a:pathLst>
              <a:path w="11766350" h="7619116">
                <a:moveTo>
                  <a:pt x="0" y="0"/>
                </a:moveTo>
                <a:lnTo>
                  <a:pt x="11766350" y="0"/>
                </a:lnTo>
                <a:lnTo>
                  <a:pt x="11766350" y="7619116"/>
                </a:lnTo>
                <a:lnTo>
                  <a:pt x="0" y="761911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5434068" y="755477"/>
            <a:ext cx="7419865" cy="9947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752"/>
              </a:lnSpc>
            </a:pPr>
            <a:r>
              <a:rPr lang="en-US" sz="6800">
                <a:solidFill>
                  <a:srgbClr val="A2272C"/>
                </a:solidFill>
                <a:latin typeface="Londrina Solid Heavy"/>
              </a:rPr>
              <a:t>REDUCED TABLE</a:t>
            </a:r>
          </a:p>
        </p:txBody>
      </p:sp>
    </p:spTree>
  </p:cSld>
  <p:clrMapOvr>
    <a:masterClrMapping/>
  </p:clrMapOvr>
  <p:transition>
    <p:cover dir="d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607</Words>
  <Application>Microsoft Office PowerPoint</Application>
  <PresentationFormat>Custom</PresentationFormat>
  <Paragraphs>91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5" baseType="lpstr">
      <vt:lpstr>Londrina Solid Bold</vt:lpstr>
      <vt:lpstr>Agrandir</vt:lpstr>
      <vt:lpstr>Agrandir Bold</vt:lpstr>
      <vt:lpstr>Canva Sans Bold</vt:lpstr>
      <vt:lpstr>Londrina Solid Heavy</vt:lpstr>
      <vt:lpstr>Canva Sans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BloodBank System</dc:title>
  <cp:lastModifiedBy>Kaushal Ramoliya</cp:lastModifiedBy>
  <cp:revision>1</cp:revision>
  <dcterms:created xsi:type="dcterms:W3CDTF">2006-08-16T00:00:00Z</dcterms:created>
  <dcterms:modified xsi:type="dcterms:W3CDTF">2024-04-25T10:39:52Z</dcterms:modified>
  <dc:identifier>DAGC-6njW_I</dc:identifier>
</cp:coreProperties>
</file>